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0" r:id="rId2"/>
    <p:sldId id="291" r:id="rId3"/>
    <p:sldId id="270" r:id="rId4"/>
    <p:sldId id="285" r:id="rId5"/>
    <p:sldId id="286" r:id="rId6"/>
    <p:sldId id="288" r:id="rId7"/>
    <p:sldId id="268" r:id="rId8"/>
    <p:sldId id="257" r:id="rId9"/>
    <p:sldId id="258" r:id="rId10"/>
    <p:sldId id="260" r:id="rId11"/>
    <p:sldId id="263" r:id="rId12"/>
    <p:sldId id="264" r:id="rId13"/>
    <p:sldId id="261"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0B522-7C7A-ED49-949F-3E4979166DED}"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E6E2-A9FA-574D-93D6-DBB05254649D}" type="slidenum">
              <a:rPr lang="en-US" smtClean="0"/>
              <a:t>‹#›</a:t>
            </a:fld>
            <a:endParaRPr lang="en-US"/>
          </a:p>
        </p:txBody>
      </p:sp>
    </p:spTree>
    <p:extLst>
      <p:ext uri="{BB962C8B-B14F-4D97-AF65-F5344CB8AC3E}">
        <p14:creationId xmlns:p14="http://schemas.microsoft.com/office/powerpoint/2010/main" val="235019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lab door (each lab)</a:t>
            </a:r>
          </a:p>
        </p:txBody>
      </p:sp>
      <p:sp>
        <p:nvSpPr>
          <p:cNvPr id="4" name="Slide Number Placeholder 3"/>
          <p:cNvSpPr>
            <a:spLocks noGrp="1"/>
          </p:cNvSpPr>
          <p:nvPr>
            <p:ph type="sldNum" sz="quarter" idx="5"/>
          </p:nvPr>
        </p:nvSpPr>
        <p:spPr/>
        <p:txBody>
          <a:bodyPr/>
          <a:lstStyle/>
          <a:p>
            <a:fld id="{7BF2D188-307F-4DB0-80CB-538032717C2A}" type="slidenum">
              <a:rPr lang="en-US" smtClean="0"/>
              <a:t>1</a:t>
            </a:fld>
            <a:endParaRPr lang="en-US"/>
          </a:p>
        </p:txBody>
      </p:sp>
    </p:spTree>
    <p:extLst>
      <p:ext uri="{BB962C8B-B14F-4D97-AF65-F5344CB8AC3E}">
        <p14:creationId xmlns:p14="http://schemas.microsoft.com/office/powerpoint/2010/main" val="261042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Near the fume hood </a:t>
            </a:r>
          </a:p>
          <a:p>
            <a:endParaRPr lang="en-US"/>
          </a:p>
        </p:txBody>
      </p:sp>
      <p:sp>
        <p:nvSpPr>
          <p:cNvPr id="4" name="Slide Number Placeholder 3"/>
          <p:cNvSpPr>
            <a:spLocks noGrp="1"/>
          </p:cNvSpPr>
          <p:nvPr>
            <p:ph type="sldNum" sz="quarter" idx="5"/>
          </p:nvPr>
        </p:nvSpPr>
        <p:spPr/>
        <p:txBody>
          <a:bodyPr/>
          <a:lstStyle/>
          <a:p>
            <a:fld id="{A866E6E2-A9FA-574D-93D6-DBB05254649D}" type="slidenum">
              <a:rPr lang="en-US" smtClean="0"/>
              <a:t>11</a:t>
            </a:fld>
            <a:endParaRPr lang="en-US"/>
          </a:p>
        </p:txBody>
      </p:sp>
    </p:spTree>
    <p:extLst>
      <p:ext uri="{BB962C8B-B14F-4D97-AF65-F5344CB8AC3E}">
        <p14:creationId xmlns:p14="http://schemas.microsoft.com/office/powerpoint/2010/main" val="2541428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 the eye wash station and the safety shower </a:t>
            </a:r>
          </a:p>
        </p:txBody>
      </p:sp>
      <p:sp>
        <p:nvSpPr>
          <p:cNvPr id="4" name="Slide Number Placeholder 3"/>
          <p:cNvSpPr>
            <a:spLocks noGrp="1"/>
          </p:cNvSpPr>
          <p:nvPr>
            <p:ph type="sldNum" sz="quarter" idx="5"/>
          </p:nvPr>
        </p:nvSpPr>
        <p:spPr/>
        <p:txBody>
          <a:bodyPr/>
          <a:lstStyle/>
          <a:p>
            <a:fld id="{A866E6E2-A9FA-574D-93D6-DBB05254649D}" type="slidenum">
              <a:rPr lang="en-US" smtClean="0"/>
              <a:t>12</a:t>
            </a:fld>
            <a:endParaRPr lang="en-US"/>
          </a:p>
        </p:txBody>
      </p:sp>
    </p:spTree>
    <p:extLst>
      <p:ext uri="{BB962C8B-B14F-4D97-AF65-F5344CB8AC3E}">
        <p14:creationId xmlns:p14="http://schemas.microsoft.com/office/powerpoint/2010/main" val="39683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Near the eye wash station </a:t>
            </a:r>
          </a:p>
        </p:txBody>
      </p:sp>
      <p:sp>
        <p:nvSpPr>
          <p:cNvPr id="4" name="Slide Number Placeholder 3"/>
          <p:cNvSpPr>
            <a:spLocks noGrp="1"/>
          </p:cNvSpPr>
          <p:nvPr>
            <p:ph type="sldNum" sz="quarter" idx="5"/>
          </p:nvPr>
        </p:nvSpPr>
        <p:spPr/>
        <p:txBody>
          <a:bodyPr/>
          <a:lstStyle/>
          <a:p>
            <a:fld id="{A866E6E2-A9FA-574D-93D6-DBB05254649D}" type="slidenum">
              <a:rPr lang="en-US" smtClean="0"/>
              <a:t>13</a:t>
            </a:fld>
            <a:endParaRPr lang="en-US"/>
          </a:p>
        </p:txBody>
      </p:sp>
    </p:spTree>
    <p:extLst>
      <p:ext uri="{BB962C8B-B14F-4D97-AF65-F5344CB8AC3E}">
        <p14:creationId xmlns:p14="http://schemas.microsoft.com/office/powerpoint/2010/main" val="170416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Near the safety shower</a:t>
            </a:r>
          </a:p>
        </p:txBody>
      </p:sp>
      <p:sp>
        <p:nvSpPr>
          <p:cNvPr id="4" name="Slide Number Placeholder 3"/>
          <p:cNvSpPr>
            <a:spLocks noGrp="1"/>
          </p:cNvSpPr>
          <p:nvPr>
            <p:ph type="sldNum" sz="quarter" idx="5"/>
          </p:nvPr>
        </p:nvSpPr>
        <p:spPr/>
        <p:txBody>
          <a:bodyPr/>
          <a:lstStyle/>
          <a:p>
            <a:fld id="{A866E6E2-A9FA-574D-93D6-DBB05254649D}" type="slidenum">
              <a:rPr lang="en-US" smtClean="0"/>
              <a:t>14</a:t>
            </a:fld>
            <a:endParaRPr lang="en-US"/>
          </a:p>
        </p:txBody>
      </p:sp>
    </p:spTree>
    <p:extLst>
      <p:ext uri="{BB962C8B-B14F-4D97-AF65-F5344CB8AC3E}">
        <p14:creationId xmlns:p14="http://schemas.microsoft.com/office/powerpoint/2010/main" val="303140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wall where lab personnel can see it clearly </a:t>
            </a:r>
          </a:p>
          <a:p>
            <a:endParaRPr lang="en-US"/>
          </a:p>
        </p:txBody>
      </p:sp>
      <p:sp>
        <p:nvSpPr>
          <p:cNvPr id="4" name="Slide Number Placeholder 3"/>
          <p:cNvSpPr>
            <a:spLocks noGrp="1"/>
          </p:cNvSpPr>
          <p:nvPr>
            <p:ph type="sldNum" sz="quarter" idx="5"/>
          </p:nvPr>
        </p:nvSpPr>
        <p:spPr/>
        <p:txBody>
          <a:bodyPr/>
          <a:lstStyle/>
          <a:p>
            <a:fld id="{A866E6E2-A9FA-574D-93D6-DBB05254649D}" type="slidenum">
              <a:rPr lang="en-US" smtClean="0"/>
              <a:t>15</a:t>
            </a:fld>
            <a:endParaRPr lang="en-US"/>
          </a:p>
        </p:txBody>
      </p:sp>
    </p:spTree>
    <p:extLst>
      <p:ext uri="{BB962C8B-B14F-4D97-AF65-F5344CB8AC3E}">
        <p14:creationId xmlns:p14="http://schemas.microsoft.com/office/powerpoint/2010/main" val="117906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lab doors and elevators</a:t>
            </a:r>
          </a:p>
          <a:p>
            <a:endParaRPr lang="en-US" dirty="0"/>
          </a:p>
        </p:txBody>
      </p:sp>
      <p:sp>
        <p:nvSpPr>
          <p:cNvPr id="4" name="Slide Number Placeholder 3"/>
          <p:cNvSpPr>
            <a:spLocks noGrp="1"/>
          </p:cNvSpPr>
          <p:nvPr>
            <p:ph type="sldNum" sz="quarter" idx="5"/>
          </p:nvPr>
        </p:nvSpPr>
        <p:spPr/>
        <p:txBody>
          <a:bodyPr/>
          <a:lstStyle/>
          <a:p>
            <a:fld id="{A866E6E2-A9FA-574D-93D6-DBB05254649D}" type="slidenum">
              <a:rPr lang="en-US" smtClean="0"/>
              <a:t>3</a:t>
            </a:fld>
            <a:endParaRPr lang="en-US"/>
          </a:p>
        </p:txBody>
      </p:sp>
    </p:spTree>
    <p:extLst>
      <p:ext uri="{BB962C8B-B14F-4D97-AF65-F5344CB8AC3E}">
        <p14:creationId xmlns:p14="http://schemas.microsoft.com/office/powerpoint/2010/main" val="1785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lab doors</a:t>
            </a:r>
          </a:p>
        </p:txBody>
      </p:sp>
      <p:sp>
        <p:nvSpPr>
          <p:cNvPr id="4" name="Slide Number Placeholder 3"/>
          <p:cNvSpPr>
            <a:spLocks noGrp="1"/>
          </p:cNvSpPr>
          <p:nvPr>
            <p:ph type="sldNum" sz="quarter" idx="5"/>
          </p:nvPr>
        </p:nvSpPr>
        <p:spPr/>
        <p:txBody>
          <a:bodyPr/>
          <a:lstStyle/>
          <a:p>
            <a:fld id="{A866E6E2-A9FA-574D-93D6-DBB05254649D}" type="slidenum">
              <a:rPr lang="en-US" smtClean="0"/>
              <a:t>4</a:t>
            </a:fld>
            <a:endParaRPr lang="en-US"/>
          </a:p>
        </p:txBody>
      </p:sp>
    </p:spTree>
    <p:extLst>
      <p:ext uri="{BB962C8B-B14F-4D97-AF65-F5344CB8AC3E}">
        <p14:creationId xmlns:p14="http://schemas.microsoft.com/office/powerpoint/2010/main" val="121908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the sink in each lab </a:t>
            </a:r>
          </a:p>
        </p:txBody>
      </p:sp>
      <p:sp>
        <p:nvSpPr>
          <p:cNvPr id="4" name="Slide Number Placeholder 3"/>
          <p:cNvSpPr>
            <a:spLocks noGrp="1"/>
          </p:cNvSpPr>
          <p:nvPr>
            <p:ph type="sldNum" sz="quarter" idx="5"/>
          </p:nvPr>
        </p:nvSpPr>
        <p:spPr/>
        <p:txBody>
          <a:bodyPr/>
          <a:lstStyle/>
          <a:p>
            <a:fld id="{A866E6E2-A9FA-574D-93D6-DBB05254649D}" type="slidenum">
              <a:rPr lang="en-US" smtClean="0"/>
              <a:t>5</a:t>
            </a:fld>
            <a:endParaRPr lang="en-US"/>
          </a:p>
        </p:txBody>
      </p:sp>
    </p:spTree>
    <p:extLst>
      <p:ext uri="{BB962C8B-B14F-4D97-AF65-F5344CB8AC3E}">
        <p14:creationId xmlns:p14="http://schemas.microsoft.com/office/powerpoint/2010/main" val="101363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wall where personnel can see it clearly </a:t>
            </a:r>
          </a:p>
        </p:txBody>
      </p:sp>
      <p:sp>
        <p:nvSpPr>
          <p:cNvPr id="4" name="Slide Number Placeholder 3"/>
          <p:cNvSpPr>
            <a:spLocks noGrp="1"/>
          </p:cNvSpPr>
          <p:nvPr>
            <p:ph type="sldNum" sz="quarter" idx="5"/>
          </p:nvPr>
        </p:nvSpPr>
        <p:spPr/>
        <p:txBody>
          <a:bodyPr/>
          <a:lstStyle/>
          <a:p>
            <a:fld id="{A866E6E2-A9FA-574D-93D6-DBB05254649D}" type="slidenum">
              <a:rPr lang="en-US" smtClean="0"/>
              <a:t>6</a:t>
            </a:fld>
            <a:endParaRPr lang="en-US"/>
          </a:p>
        </p:txBody>
      </p:sp>
    </p:spTree>
    <p:extLst>
      <p:ext uri="{BB962C8B-B14F-4D97-AF65-F5344CB8AC3E}">
        <p14:creationId xmlns:p14="http://schemas.microsoft.com/office/powerpoint/2010/main" val="77051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wall where lab personnel can see it clearly </a:t>
            </a:r>
          </a:p>
        </p:txBody>
      </p:sp>
      <p:sp>
        <p:nvSpPr>
          <p:cNvPr id="4" name="Slide Number Placeholder 3"/>
          <p:cNvSpPr>
            <a:spLocks noGrp="1"/>
          </p:cNvSpPr>
          <p:nvPr>
            <p:ph type="sldNum" sz="quarter" idx="5"/>
          </p:nvPr>
        </p:nvSpPr>
        <p:spPr/>
        <p:txBody>
          <a:bodyPr/>
          <a:lstStyle/>
          <a:p>
            <a:fld id="{A866E6E2-A9FA-574D-93D6-DBB05254649D}" type="slidenum">
              <a:rPr lang="en-US" smtClean="0"/>
              <a:t>7</a:t>
            </a:fld>
            <a:endParaRPr lang="en-US"/>
          </a:p>
        </p:txBody>
      </p:sp>
    </p:spTree>
    <p:extLst>
      <p:ext uri="{BB962C8B-B14F-4D97-AF65-F5344CB8AC3E}">
        <p14:creationId xmlns:p14="http://schemas.microsoft.com/office/powerpoint/2010/main" val="1674473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Near the fume hood </a:t>
            </a:r>
          </a:p>
        </p:txBody>
      </p:sp>
      <p:sp>
        <p:nvSpPr>
          <p:cNvPr id="4" name="Slide Number Placeholder 3"/>
          <p:cNvSpPr>
            <a:spLocks noGrp="1"/>
          </p:cNvSpPr>
          <p:nvPr>
            <p:ph type="sldNum" sz="quarter" idx="5"/>
          </p:nvPr>
        </p:nvSpPr>
        <p:spPr/>
        <p:txBody>
          <a:bodyPr/>
          <a:lstStyle/>
          <a:p>
            <a:fld id="{A866E6E2-A9FA-574D-93D6-DBB05254649D}" type="slidenum">
              <a:rPr lang="en-US" smtClean="0"/>
              <a:t>8</a:t>
            </a:fld>
            <a:endParaRPr lang="en-US"/>
          </a:p>
        </p:txBody>
      </p:sp>
    </p:spTree>
    <p:extLst>
      <p:ext uri="{BB962C8B-B14F-4D97-AF65-F5344CB8AC3E}">
        <p14:creationId xmlns:p14="http://schemas.microsoft.com/office/powerpoint/2010/main" val="342016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Near the fume hood </a:t>
            </a:r>
          </a:p>
          <a:p>
            <a:endParaRPr lang="en-US"/>
          </a:p>
        </p:txBody>
      </p:sp>
      <p:sp>
        <p:nvSpPr>
          <p:cNvPr id="4" name="Slide Number Placeholder 3"/>
          <p:cNvSpPr>
            <a:spLocks noGrp="1"/>
          </p:cNvSpPr>
          <p:nvPr>
            <p:ph type="sldNum" sz="quarter" idx="5"/>
          </p:nvPr>
        </p:nvSpPr>
        <p:spPr/>
        <p:txBody>
          <a:bodyPr/>
          <a:lstStyle/>
          <a:p>
            <a:fld id="{A866E6E2-A9FA-574D-93D6-DBB05254649D}" type="slidenum">
              <a:rPr lang="en-US" smtClean="0"/>
              <a:t>9</a:t>
            </a:fld>
            <a:endParaRPr lang="en-US"/>
          </a:p>
        </p:txBody>
      </p:sp>
    </p:spTree>
    <p:extLst>
      <p:ext uri="{BB962C8B-B14F-4D97-AF65-F5344CB8AC3E}">
        <p14:creationId xmlns:p14="http://schemas.microsoft.com/office/powerpoint/2010/main" val="254314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Near the fume hood </a:t>
            </a:r>
          </a:p>
          <a:p>
            <a:endParaRPr lang="en-US"/>
          </a:p>
        </p:txBody>
      </p:sp>
      <p:sp>
        <p:nvSpPr>
          <p:cNvPr id="4" name="Slide Number Placeholder 3"/>
          <p:cNvSpPr>
            <a:spLocks noGrp="1"/>
          </p:cNvSpPr>
          <p:nvPr>
            <p:ph type="sldNum" sz="quarter" idx="5"/>
          </p:nvPr>
        </p:nvSpPr>
        <p:spPr/>
        <p:txBody>
          <a:bodyPr/>
          <a:lstStyle/>
          <a:p>
            <a:fld id="{A866E6E2-A9FA-574D-93D6-DBB05254649D}" type="slidenum">
              <a:rPr lang="en-US" smtClean="0"/>
              <a:t>10</a:t>
            </a:fld>
            <a:endParaRPr lang="en-US"/>
          </a:p>
        </p:txBody>
      </p:sp>
    </p:spTree>
    <p:extLst>
      <p:ext uri="{BB962C8B-B14F-4D97-AF65-F5344CB8AC3E}">
        <p14:creationId xmlns:p14="http://schemas.microsoft.com/office/powerpoint/2010/main" val="230486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9C9E-3434-4D83-3F96-49B508BDE7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9D2D4-481B-7A7C-E16B-C2325DE603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47EB88-AE48-429A-23D1-4EEDF07AB4B2}"/>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5" name="Footer Placeholder 4">
            <a:extLst>
              <a:ext uri="{FF2B5EF4-FFF2-40B4-BE49-F238E27FC236}">
                <a16:creationId xmlns:a16="http://schemas.microsoft.com/office/drawing/2014/main" id="{1FC8E234-2A39-0F0D-060B-C8B4E0DF7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C9FE6-E46C-1981-A820-433324EC28C7}"/>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240295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B138-4A06-AA96-C0E0-1A0A5E4BC1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BFA7D4-DEDC-4F27-984D-C817E8960D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5B197-4831-4AFC-5AA6-F6304327A883}"/>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5" name="Footer Placeholder 4">
            <a:extLst>
              <a:ext uri="{FF2B5EF4-FFF2-40B4-BE49-F238E27FC236}">
                <a16:creationId xmlns:a16="http://schemas.microsoft.com/office/drawing/2014/main" id="{B1724F61-F504-53C4-B29C-CF6FF9135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A40F9-A463-E39B-B741-8574810C1D03}"/>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349638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AC9BFE-CAA4-49D2-F037-B79D4804E5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3C2995-3B14-7155-0179-45CCA4FCB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1D2BA-FABB-C2A4-63D8-A374F7C1F40D}"/>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5" name="Footer Placeholder 4">
            <a:extLst>
              <a:ext uri="{FF2B5EF4-FFF2-40B4-BE49-F238E27FC236}">
                <a16:creationId xmlns:a16="http://schemas.microsoft.com/office/drawing/2014/main" id="{0D4C559F-38ED-57EE-490A-B62AB718F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8BDE9-EC6C-2BD6-F9D3-5E8DD3B69E80}"/>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328355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A384-3C53-C4D1-0C99-E873DB094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C8C02-E7CA-1731-CB64-FDD6C202DB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120EC-DB65-83B9-5E01-CB3B45F20405}"/>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5" name="Footer Placeholder 4">
            <a:extLst>
              <a:ext uri="{FF2B5EF4-FFF2-40B4-BE49-F238E27FC236}">
                <a16:creationId xmlns:a16="http://schemas.microsoft.com/office/drawing/2014/main" id="{FC39D2FD-FFBC-21CB-0D6E-0E5376DDC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1BA73-2DA9-4CFF-EF2A-AC313D2ED90D}"/>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105559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AA93-68FC-B638-8448-C2D22580B5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393873-2F3A-7CF5-02DE-C8DF4619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DDAC9F-BAD8-4C1D-ED88-174612514369}"/>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5" name="Footer Placeholder 4">
            <a:extLst>
              <a:ext uri="{FF2B5EF4-FFF2-40B4-BE49-F238E27FC236}">
                <a16:creationId xmlns:a16="http://schemas.microsoft.com/office/drawing/2014/main" id="{224DF70C-F462-A276-1C91-C29FE3987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6F938-D8D1-7B56-0DAE-059AEC674245}"/>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90432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2677-0EDD-04BF-F727-DED4B7FEA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602EF8-6F49-E471-7A0C-29CFFE5A41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C6F22-1DFD-2E37-44B2-FF37EE0075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92841E-536F-EB79-B3C8-3C645DF3AE73}"/>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6" name="Footer Placeholder 5">
            <a:extLst>
              <a:ext uri="{FF2B5EF4-FFF2-40B4-BE49-F238E27FC236}">
                <a16:creationId xmlns:a16="http://schemas.microsoft.com/office/drawing/2014/main" id="{9E04936C-9917-57A2-6CA5-E714F48FC0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F53834-1871-8590-B2D6-4BC74A6F89F1}"/>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258107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B8B2-0195-4AB4-CC5B-550FE7E7E4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C1C13-BC54-5AFF-0DA3-3469AB504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FF47B9-F8D5-6488-565C-B7587E9BD1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750E09-EEC0-4F62-BABD-39E4B733B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C10ED-AE83-B81D-8110-CE292A57A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0E1296-2202-D31F-6C8F-A6781C744C07}"/>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8" name="Footer Placeholder 7">
            <a:extLst>
              <a:ext uri="{FF2B5EF4-FFF2-40B4-BE49-F238E27FC236}">
                <a16:creationId xmlns:a16="http://schemas.microsoft.com/office/drawing/2014/main" id="{0DAF2696-7F99-A568-2C30-4A0A92E9C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7B3156-9601-85EA-23E7-899D9DDAA58B}"/>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93468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D64E-8D58-B04D-BC18-2AB4108F5D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32B991-9936-B899-800E-30743B20F3FC}"/>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4" name="Footer Placeholder 3">
            <a:extLst>
              <a:ext uri="{FF2B5EF4-FFF2-40B4-BE49-F238E27FC236}">
                <a16:creationId xmlns:a16="http://schemas.microsoft.com/office/drawing/2014/main" id="{D64C2D2A-3B19-38FB-AFAD-C0665ABFF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5E4C7A-9B55-C0DB-C45B-94EAC64EDC20}"/>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19523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22EE57-FBEE-DB8F-9604-713BEC7626D6}"/>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3" name="Footer Placeholder 2">
            <a:extLst>
              <a:ext uri="{FF2B5EF4-FFF2-40B4-BE49-F238E27FC236}">
                <a16:creationId xmlns:a16="http://schemas.microsoft.com/office/drawing/2014/main" id="{ACDD9A1F-C741-AFAB-33D8-90743F78B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547412-88A4-3C7F-2B88-FB7F91A8F54F}"/>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181905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B2EE-CA50-FB65-154E-4C2C763AD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4B6AC6-EF80-AA3B-27FC-96ED392D2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149475-1AE9-3ECA-3BC2-09F8B0813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23544-4205-9DC4-584A-E2604D6B1DE3}"/>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6" name="Footer Placeholder 5">
            <a:extLst>
              <a:ext uri="{FF2B5EF4-FFF2-40B4-BE49-F238E27FC236}">
                <a16:creationId xmlns:a16="http://schemas.microsoft.com/office/drawing/2014/main" id="{46097C96-D756-EB80-BA3F-C3FEBF73E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2D512-7AD9-B7A1-360C-90D01ED25B8D}"/>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3939607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CE64-C3CF-BCDA-DB45-97F5E9C9D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597F7-0B44-1D3F-4554-A20540AA3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2BE22-949F-B45D-6318-ECEA11BC1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7287D8-157A-865B-F1B9-6C694EC8867F}"/>
              </a:ext>
            </a:extLst>
          </p:cNvPr>
          <p:cNvSpPr>
            <a:spLocks noGrp="1"/>
          </p:cNvSpPr>
          <p:nvPr>
            <p:ph type="dt" sz="half" idx="10"/>
          </p:nvPr>
        </p:nvSpPr>
        <p:spPr/>
        <p:txBody>
          <a:bodyPr/>
          <a:lstStyle/>
          <a:p>
            <a:fld id="{1889C40C-5692-4C93-B811-439F620A90E5}" type="datetimeFigureOut">
              <a:rPr lang="en-US" smtClean="0"/>
              <a:t>12/6/2022</a:t>
            </a:fld>
            <a:endParaRPr lang="en-US"/>
          </a:p>
        </p:txBody>
      </p:sp>
      <p:sp>
        <p:nvSpPr>
          <p:cNvPr id="6" name="Footer Placeholder 5">
            <a:extLst>
              <a:ext uri="{FF2B5EF4-FFF2-40B4-BE49-F238E27FC236}">
                <a16:creationId xmlns:a16="http://schemas.microsoft.com/office/drawing/2014/main" id="{110ECEFE-4119-D0DD-D534-6E9614F44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54ADC-E008-1FCB-5071-6995DFF133C4}"/>
              </a:ext>
            </a:extLst>
          </p:cNvPr>
          <p:cNvSpPr>
            <a:spLocks noGrp="1"/>
          </p:cNvSpPr>
          <p:nvPr>
            <p:ph type="sldNum" sz="quarter" idx="12"/>
          </p:nvPr>
        </p:nvSpPr>
        <p:spPr/>
        <p:txBody>
          <a:bodyPr/>
          <a:lstStyle/>
          <a:p>
            <a:fld id="{40688C07-C9C9-4D41-9ACF-D08C4730138F}" type="slidenum">
              <a:rPr lang="en-US" smtClean="0"/>
              <a:t>‹#›</a:t>
            </a:fld>
            <a:endParaRPr lang="en-US"/>
          </a:p>
        </p:txBody>
      </p:sp>
    </p:spTree>
    <p:extLst>
      <p:ext uri="{BB962C8B-B14F-4D97-AF65-F5344CB8AC3E}">
        <p14:creationId xmlns:p14="http://schemas.microsoft.com/office/powerpoint/2010/main" val="231778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AC7EE-93D6-C7C4-63AB-A7F1E51EE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7ED305-5820-F4EE-03BD-581FF5C4C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32704-AFB7-9C5C-AB38-173BF9DA4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9C40C-5692-4C93-B811-439F620A90E5}" type="datetimeFigureOut">
              <a:rPr lang="en-US" smtClean="0"/>
              <a:t>12/6/2022</a:t>
            </a:fld>
            <a:endParaRPr lang="en-US"/>
          </a:p>
        </p:txBody>
      </p:sp>
      <p:sp>
        <p:nvSpPr>
          <p:cNvPr id="5" name="Footer Placeholder 4">
            <a:extLst>
              <a:ext uri="{FF2B5EF4-FFF2-40B4-BE49-F238E27FC236}">
                <a16:creationId xmlns:a16="http://schemas.microsoft.com/office/drawing/2014/main" id="{F7358495-91A5-E50A-E6B2-2CEAEB4A9F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A23CB8-773C-69EC-5664-D50599E13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88C07-C9C9-4D41-9ACF-D08C4730138F}" type="slidenum">
              <a:rPr lang="en-US" smtClean="0"/>
              <a:t>‹#›</a:t>
            </a:fld>
            <a:endParaRPr lang="en-US"/>
          </a:p>
        </p:txBody>
      </p:sp>
    </p:spTree>
    <p:extLst>
      <p:ext uri="{BB962C8B-B14F-4D97-AF65-F5344CB8AC3E}">
        <p14:creationId xmlns:p14="http://schemas.microsoft.com/office/powerpoint/2010/main" val="231391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3BC08-3D6B-1A00-F28C-4174665C67B8}"/>
              </a:ext>
            </a:extLst>
          </p:cNvPr>
          <p:cNvSpPr>
            <a:spLocks noGrp="1"/>
          </p:cNvSpPr>
          <p:nvPr>
            <p:ph idx="1"/>
          </p:nvPr>
        </p:nvSpPr>
        <p:spPr>
          <a:xfrm>
            <a:off x="571870" y="343052"/>
            <a:ext cx="10515600" cy="6173158"/>
          </a:xfrm>
        </p:spPr>
        <p:txBody>
          <a:bodyPr>
            <a:noAutofit/>
          </a:bodyPr>
          <a:lstStyle/>
          <a:p>
            <a:pPr marL="0" indent="0">
              <a:buNone/>
            </a:pPr>
            <a:r>
              <a:rPr lang="en-US" sz="1800" b="1" dirty="0">
                <a:cs typeface="+mj-cs"/>
              </a:rPr>
              <a:t>Principal Investigator: (</a:t>
            </a:r>
            <a:r>
              <a:rPr lang="en-US" sz="1800" b="1" dirty="0">
                <a:solidFill>
                  <a:schemeClr val="accent1">
                    <a:lumMod val="75000"/>
                  </a:schemeClr>
                </a:solidFill>
                <a:cs typeface="+mj-cs"/>
              </a:rPr>
              <a:t>Please type the name of the PI and the email</a:t>
            </a:r>
            <a:r>
              <a:rPr lang="en-US" sz="1800" b="1" dirty="0">
                <a:cs typeface="+mj-cs"/>
              </a:rPr>
              <a:t>).</a:t>
            </a:r>
          </a:p>
          <a:p>
            <a:pPr marL="0" indent="0">
              <a:buNone/>
            </a:pPr>
            <a:endParaRPr lang="en-US" sz="1800" b="1" dirty="0">
              <a:cs typeface="+mj-cs"/>
            </a:endParaRPr>
          </a:p>
          <a:p>
            <a:pPr marL="0" indent="0">
              <a:buNone/>
            </a:pPr>
            <a:r>
              <a:rPr lang="en-US" sz="1800" b="1" dirty="0">
                <a:cs typeface="+mj-cs"/>
              </a:rPr>
              <a:t>Lab Advisor/Technician: (</a:t>
            </a:r>
            <a:r>
              <a:rPr lang="en-US" sz="1800" b="1" dirty="0">
                <a:solidFill>
                  <a:schemeClr val="accent1">
                    <a:lumMod val="75000"/>
                  </a:schemeClr>
                </a:solidFill>
                <a:cs typeface="+mj-cs"/>
              </a:rPr>
              <a:t>Please type the name of the lab technician and the email</a:t>
            </a:r>
            <a:r>
              <a:rPr lang="en-US" sz="1800" b="1" dirty="0">
                <a:cs typeface="+mj-cs"/>
              </a:rPr>
              <a:t>).</a:t>
            </a:r>
          </a:p>
          <a:p>
            <a:pPr marL="0" indent="0">
              <a:buNone/>
            </a:pPr>
            <a:endParaRPr lang="en-US" sz="1800" dirty="0">
              <a:cs typeface="+mj-cs"/>
            </a:endParaRPr>
          </a:p>
          <a:p>
            <a:pPr marL="0" indent="0">
              <a:buNone/>
            </a:pPr>
            <a:r>
              <a:rPr lang="en-US" sz="1800" b="1" dirty="0">
                <a:cs typeface="+mj-cs"/>
              </a:rPr>
              <a:t>Department:     (</a:t>
            </a:r>
            <a:r>
              <a:rPr lang="en-US" sz="1800" b="1" dirty="0">
                <a:solidFill>
                  <a:schemeClr val="accent1">
                    <a:lumMod val="75000"/>
                  </a:schemeClr>
                </a:solidFill>
                <a:cs typeface="+mj-cs"/>
              </a:rPr>
              <a:t>Please type the name of the department</a:t>
            </a:r>
            <a:r>
              <a:rPr lang="en-US" sz="1800" b="1" dirty="0">
                <a:cs typeface="+mj-cs"/>
              </a:rPr>
              <a:t>).</a:t>
            </a:r>
          </a:p>
          <a:p>
            <a:pPr marL="0" indent="0">
              <a:buNone/>
            </a:pPr>
            <a:r>
              <a:rPr lang="en-US" sz="1800" b="1" dirty="0">
                <a:cs typeface="+mj-cs"/>
              </a:rPr>
              <a:t>                                               </a:t>
            </a:r>
          </a:p>
          <a:p>
            <a:pPr marL="0" indent="0">
              <a:buNone/>
            </a:pPr>
            <a:r>
              <a:rPr lang="en-US" sz="1800" b="1" dirty="0">
                <a:cs typeface="+mj-cs"/>
              </a:rPr>
              <a:t>Contact information:</a:t>
            </a:r>
          </a:p>
          <a:p>
            <a:pPr marL="0" indent="0">
              <a:buNone/>
            </a:pPr>
            <a:r>
              <a:rPr lang="en-US" sz="1800" b="1" i="0" dirty="0">
                <a:effectLst/>
                <a:latin typeface="Helvetica" panose="020B0604020202020204" pitchFamily="34" charset="0"/>
                <a:cs typeface="+mj-cs"/>
              </a:rPr>
              <a:t>Phone: +962 6 5355000 </a:t>
            </a:r>
          </a:p>
          <a:p>
            <a:pPr marL="0" indent="0">
              <a:buNone/>
            </a:pPr>
            <a:r>
              <a:rPr lang="en-US" sz="1800" b="1" dirty="0">
                <a:latin typeface="Helvetica" panose="020B0604020202020204" pitchFamily="34" charset="0"/>
                <a:cs typeface="+mj-cs"/>
              </a:rPr>
              <a:t>E</a:t>
            </a:r>
            <a:r>
              <a:rPr lang="en-US" sz="1800" b="1" i="0" dirty="0">
                <a:effectLst/>
                <a:latin typeface="Helvetica" panose="020B0604020202020204" pitchFamily="34" charset="0"/>
                <a:cs typeface="+mj-cs"/>
              </a:rPr>
              <a:t>xt: </a:t>
            </a:r>
            <a:r>
              <a:rPr lang="en-US" sz="1800" b="1" dirty="0">
                <a:cs typeface="+mj-cs"/>
              </a:rPr>
              <a:t>(</a:t>
            </a:r>
            <a:r>
              <a:rPr lang="en-US" sz="1800" b="1" dirty="0">
                <a:solidFill>
                  <a:schemeClr val="accent1">
                    <a:lumMod val="75000"/>
                  </a:schemeClr>
                </a:solidFill>
                <a:cs typeface="+mj-cs"/>
              </a:rPr>
              <a:t>Please type the extension number of the department</a:t>
            </a:r>
            <a:r>
              <a:rPr lang="en-US" sz="1800" b="1" dirty="0">
                <a:cs typeface="+mj-cs"/>
              </a:rPr>
              <a:t>).</a:t>
            </a:r>
            <a:endParaRPr lang="en-US" sz="1800" b="1" i="0" dirty="0">
              <a:effectLst/>
              <a:latin typeface="Helvetica" panose="020B0604020202020204" pitchFamily="34" charset="0"/>
              <a:cs typeface="+mj-cs"/>
            </a:endParaRPr>
          </a:p>
          <a:p>
            <a:pPr marL="0" indent="0">
              <a:buNone/>
            </a:pPr>
            <a:r>
              <a:rPr lang="en-US" sz="1800" b="1" dirty="0">
                <a:cs typeface="+mj-cs"/>
              </a:rPr>
              <a:t>Email: (</a:t>
            </a:r>
            <a:r>
              <a:rPr lang="en-US" sz="1800" b="1" dirty="0">
                <a:solidFill>
                  <a:schemeClr val="accent1">
                    <a:lumMod val="75000"/>
                  </a:schemeClr>
                </a:solidFill>
                <a:cs typeface="+mj-cs"/>
              </a:rPr>
              <a:t>Please type the email of the department</a:t>
            </a:r>
            <a:r>
              <a:rPr lang="en-US" sz="1800" b="1" dirty="0">
                <a:cs typeface="+mj-cs"/>
              </a:rPr>
              <a:t>)</a:t>
            </a:r>
            <a:r>
              <a:rPr lang="en-US" sz="1800" b="1" dirty="0">
                <a:latin typeface="Helvetica" panose="020B0604020202020204" pitchFamily="34" charset="0"/>
                <a:cs typeface="+mj-cs"/>
              </a:rPr>
              <a:t>.</a:t>
            </a:r>
          </a:p>
          <a:p>
            <a:pPr marL="0" indent="0">
              <a:buNone/>
            </a:pPr>
            <a:endParaRPr lang="ar-JO" sz="1800" dirty="0">
              <a:cs typeface="+mj-cs"/>
            </a:endParaRPr>
          </a:p>
          <a:p>
            <a:pPr marL="0" indent="0">
              <a:buNone/>
            </a:pPr>
            <a:r>
              <a:rPr lang="en-US" sz="2400" dirty="0">
                <a:solidFill>
                  <a:srgbClr val="FF0000"/>
                </a:solidFill>
                <a:cs typeface="+mj-cs"/>
              </a:rPr>
              <a:t>In case of emergency please call civil defense (</a:t>
            </a:r>
            <a:r>
              <a:rPr lang="en-US" sz="2400" b="1" u="sng" dirty="0">
                <a:solidFill>
                  <a:srgbClr val="FF0000"/>
                </a:solidFill>
                <a:cs typeface="+mj-cs"/>
              </a:rPr>
              <a:t>911</a:t>
            </a:r>
            <a:r>
              <a:rPr lang="en-US" sz="2400" dirty="0">
                <a:solidFill>
                  <a:srgbClr val="FF0000"/>
                </a:solidFill>
                <a:cs typeface="+mj-cs"/>
              </a:rPr>
              <a:t>), </a:t>
            </a:r>
            <a:r>
              <a:rPr lang="ar-JO" sz="2400" dirty="0">
                <a:solidFill>
                  <a:srgbClr val="FF0000"/>
                </a:solidFill>
                <a:cs typeface="+mj-cs"/>
              </a:rPr>
              <a:t>the </a:t>
            </a:r>
            <a:r>
              <a:rPr lang="en-US" sz="2400" dirty="0">
                <a:solidFill>
                  <a:srgbClr val="FF0000"/>
                </a:solidFill>
                <a:cs typeface="+mj-cs"/>
              </a:rPr>
              <a:t>safety and environment office (</a:t>
            </a:r>
            <a:r>
              <a:rPr lang="en-US" sz="2400" b="1" u="sng" dirty="0">
                <a:solidFill>
                  <a:srgbClr val="FF0000"/>
                </a:solidFill>
                <a:cs typeface="+mj-cs"/>
              </a:rPr>
              <a:t>21315</a:t>
            </a:r>
            <a:r>
              <a:rPr lang="en-US" sz="2400" dirty="0">
                <a:solidFill>
                  <a:srgbClr val="FF0000"/>
                </a:solidFill>
                <a:cs typeface="+mj-cs"/>
              </a:rPr>
              <a:t>), and university security (</a:t>
            </a:r>
            <a:r>
              <a:rPr lang="en-US" sz="2400" b="1" u="sng" dirty="0">
                <a:solidFill>
                  <a:srgbClr val="FF0000"/>
                </a:solidFill>
                <a:cs typeface="+mj-cs"/>
              </a:rPr>
              <a:t>54</a:t>
            </a:r>
            <a:r>
              <a:rPr lang="en-US" sz="2400" dirty="0">
                <a:solidFill>
                  <a:srgbClr val="FF0000"/>
                </a:solidFill>
                <a:cs typeface="+mj-cs"/>
              </a:rPr>
              <a:t>). </a:t>
            </a:r>
          </a:p>
          <a:p>
            <a:pPr marL="0" indent="0">
              <a:buNone/>
            </a:pPr>
            <a:endParaRPr lang="en-US" sz="2400" dirty="0">
              <a:solidFill>
                <a:srgbClr val="FF0000"/>
              </a:solidFill>
              <a:cs typeface="+mj-cs"/>
            </a:endParaRPr>
          </a:p>
          <a:p>
            <a:pPr marL="0" indent="0" algn="r">
              <a:buNone/>
            </a:pPr>
            <a:r>
              <a:rPr lang="ar-JO" sz="2400" dirty="0">
                <a:solidFill>
                  <a:srgbClr val="FF0000"/>
                </a:solidFill>
                <a:cs typeface="+mj-cs"/>
              </a:rPr>
              <a:t>في حالات الطوارئ يرجى ابلاغ الدفاع المدني على الرقم </a:t>
            </a:r>
            <a:r>
              <a:rPr lang="ar-JO" sz="2400" b="1" u="sng" dirty="0">
                <a:solidFill>
                  <a:srgbClr val="FF0000"/>
                </a:solidFill>
                <a:cs typeface="+mj-cs"/>
              </a:rPr>
              <a:t>911</a:t>
            </a:r>
            <a:r>
              <a:rPr lang="ar-JO" sz="2400" dirty="0">
                <a:solidFill>
                  <a:srgbClr val="FF0000"/>
                </a:solidFill>
                <a:cs typeface="+mj-cs"/>
              </a:rPr>
              <a:t> ومكتب السلامة العامة والبيئة (</a:t>
            </a:r>
            <a:r>
              <a:rPr lang="ar-JO" sz="2400" b="1" u="sng" dirty="0">
                <a:solidFill>
                  <a:srgbClr val="FF0000"/>
                </a:solidFill>
                <a:cs typeface="+mj-cs"/>
              </a:rPr>
              <a:t>21315</a:t>
            </a:r>
            <a:r>
              <a:rPr lang="ar-JO" sz="2400" dirty="0">
                <a:solidFill>
                  <a:srgbClr val="FF0000"/>
                </a:solidFill>
                <a:cs typeface="+mj-cs"/>
              </a:rPr>
              <a:t>) والامن الجامعي (</a:t>
            </a:r>
            <a:r>
              <a:rPr lang="ar-JO" sz="2400" b="1" u="sng" dirty="0">
                <a:solidFill>
                  <a:srgbClr val="FF0000"/>
                </a:solidFill>
                <a:cs typeface="+mj-cs"/>
              </a:rPr>
              <a:t>54</a:t>
            </a:r>
            <a:r>
              <a:rPr lang="ar-JO" sz="2400" dirty="0">
                <a:solidFill>
                  <a:srgbClr val="FF0000"/>
                </a:solidFill>
                <a:cs typeface="+mj-cs"/>
              </a:rPr>
              <a:t>) </a:t>
            </a:r>
            <a:endParaRPr lang="en-US" sz="2400" dirty="0">
              <a:solidFill>
                <a:srgbClr val="FF0000"/>
              </a:solidFill>
              <a:cs typeface="+mj-cs"/>
            </a:endParaRPr>
          </a:p>
          <a:p>
            <a:pPr marL="0" indent="0">
              <a:buNone/>
            </a:pPr>
            <a:endParaRPr lang="en-US" sz="1800" dirty="0">
              <a:cs typeface="+mj-cs"/>
            </a:endParaRPr>
          </a:p>
        </p:txBody>
      </p:sp>
    </p:spTree>
    <p:extLst>
      <p:ext uri="{BB962C8B-B14F-4D97-AF65-F5344CB8AC3E}">
        <p14:creationId xmlns:p14="http://schemas.microsoft.com/office/powerpoint/2010/main" val="106060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FBF69801-17A4-1176-4968-39DA65FB61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03" t="17605" r="13560" b="44984"/>
          <a:stretch/>
        </p:blipFill>
        <p:spPr bwMode="auto">
          <a:xfrm>
            <a:off x="6072663" y="1976549"/>
            <a:ext cx="4778966" cy="36106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B660E20-688D-F08B-F8CE-9EDDF6AF56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237" t="17605" r="51171" b="44984"/>
          <a:stretch/>
        </p:blipFill>
        <p:spPr bwMode="auto">
          <a:xfrm>
            <a:off x="906141" y="1917577"/>
            <a:ext cx="4580259" cy="361067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2F5641-3933-34D1-F185-2CD605E48F57}"/>
              </a:ext>
            </a:extLst>
          </p:cNvPr>
          <p:cNvSpPr txBox="1"/>
          <p:nvPr/>
        </p:nvSpPr>
        <p:spPr>
          <a:xfrm>
            <a:off x="1322773" y="5541041"/>
            <a:ext cx="2858609" cy="923330"/>
          </a:xfrm>
          <a:prstGeom prst="rect">
            <a:avLst/>
          </a:prstGeom>
          <a:solidFill>
            <a:srgbClr val="C00000"/>
          </a:solidFill>
        </p:spPr>
        <p:txBody>
          <a:bodyPr wrap="square" rtlCol="0">
            <a:spAutoFit/>
          </a:bodyPr>
          <a:lstStyle/>
          <a:p>
            <a:r>
              <a:rPr lang="en-US" dirty="0">
                <a:latin typeface="Times New Roman" panose="02020603050405020304" pitchFamily="18" charset="0"/>
                <a:cs typeface="Times New Roman" panose="02020603050405020304" pitchFamily="18" charset="0"/>
              </a:rPr>
              <a:t>Don’t store chemicals inside the fume hood. </a:t>
            </a:r>
          </a:p>
          <a:p>
            <a:endParaRPr lang="en-US" dirty="0"/>
          </a:p>
        </p:txBody>
      </p:sp>
      <p:sp>
        <p:nvSpPr>
          <p:cNvPr id="6" name="Arrow: Up 5">
            <a:extLst>
              <a:ext uri="{FF2B5EF4-FFF2-40B4-BE49-F238E27FC236}">
                <a16:creationId xmlns:a16="http://schemas.microsoft.com/office/drawing/2014/main" id="{D31ADE8B-BB18-F6B7-BB97-7DD2381ED04C}"/>
              </a:ext>
            </a:extLst>
          </p:cNvPr>
          <p:cNvSpPr/>
          <p:nvPr/>
        </p:nvSpPr>
        <p:spPr>
          <a:xfrm>
            <a:off x="2603781" y="4749553"/>
            <a:ext cx="325850" cy="778700"/>
          </a:xfrm>
          <a:prstGeom prst="upArrow">
            <a:avLst/>
          </a:prstGeom>
          <a:solidFill>
            <a:srgbClr val="C0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98FDA9-0D39-713B-B1D6-EF39CD620D60}"/>
              </a:ext>
            </a:extLst>
          </p:cNvPr>
          <p:cNvSpPr txBox="1"/>
          <p:nvPr/>
        </p:nvSpPr>
        <p:spPr>
          <a:xfrm>
            <a:off x="3621743" y="741762"/>
            <a:ext cx="1976760" cy="923330"/>
          </a:xfrm>
          <a:prstGeom prst="rect">
            <a:avLst/>
          </a:prstGeom>
          <a:solidFill>
            <a:srgbClr val="C00000"/>
          </a:solidFill>
        </p:spPr>
        <p:txBody>
          <a:bodyPr wrap="square" rtlCol="0">
            <a:spAutoFit/>
          </a:bodyPr>
          <a:lstStyle/>
          <a:p>
            <a:r>
              <a:rPr lang="en-US" dirty="0">
                <a:latin typeface="Times New Roman" panose="02020603050405020304" pitchFamily="18" charset="0"/>
                <a:cs typeface="Times New Roman" panose="02020603050405020304" pitchFamily="18" charset="0"/>
              </a:rPr>
              <a:t>Don’t open the sash completely.</a:t>
            </a:r>
          </a:p>
          <a:p>
            <a:endParaRPr lang="en-US" dirty="0"/>
          </a:p>
        </p:txBody>
      </p:sp>
      <p:sp>
        <p:nvSpPr>
          <p:cNvPr id="8" name="Arrow: Down 7">
            <a:extLst>
              <a:ext uri="{FF2B5EF4-FFF2-40B4-BE49-F238E27FC236}">
                <a16:creationId xmlns:a16="http://schemas.microsoft.com/office/drawing/2014/main" id="{6F32C1F0-5A84-CDF9-496F-CC51A7C0B99B}"/>
              </a:ext>
            </a:extLst>
          </p:cNvPr>
          <p:cNvSpPr/>
          <p:nvPr/>
        </p:nvSpPr>
        <p:spPr>
          <a:xfrm>
            <a:off x="10019928" y="2219418"/>
            <a:ext cx="319596" cy="1554894"/>
          </a:xfrm>
          <a:prstGeom prst="down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7F3515-F19B-69A0-4AE2-DD9BC64E9641}"/>
              </a:ext>
            </a:extLst>
          </p:cNvPr>
          <p:cNvSpPr txBox="1"/>
          <p:nvPr/>
        </p:nvSpPr>
        <p:spPr>
          <a:xfrm>
            <a:off x="1272131" y="968671"/>
            <a:ext cx="1976760" cy="923330"/>
          </a:xfrm>
          <a:prstGeom prst="rect">
            <a:avLst/>
          </a:prstGeom>
          <a:solidFill>
            <a:srgbClr val="C00000"/>
          </a:solidFill>
        </p:spPr>
        <p:txBody>
          <a:bodyPr wrap="square" rtlCol="0">
            <a:spAutoFit/>
          </a:bodyPr>
          <a:lstStyle/>
          <a:p>
            <a:r>
              <a:rPr lang="en-US" dirty="0">
                <a:latin typeface="Times New Roman" panose="02020603050405020304" pitchFamily="18" charset="0"/>
                <a:cs typeface="Times New Roman" panose="02020603050405020304" pitchFamily="18" charset="0"/>
              </a:rPr>
              <a:t>Don’t block the exhaust slot.</a:t>
            </a:r>
          </a:p>
          <a:p>
            <a:endParaRPr lang="en-US" dirty="0"/>
          </a:p>
        </p:txBody>
      </p:sp>
      <p:sp>
        <p:nvSpPr>
          <p:cNvPr id="10" name="Arrow: Down 9">
            <a:extLst>
              <a:ext uri="{FF2B5EF4-FFF2-40B4-BE49-F238E27FC236}">
                <a16:creationId xmlns:a16="http://schemas.microsoft.com/office/drawing/2014/main" id="{2E1B7860-CF49-1D22-9379-43C162086915}"/>
              </a:ext>
            </a:extLst>
          </p:cNvPr>
          <p:cNvSpPr/>
          <p:nvPr/>
        </p:nvSpPr>
        <p:spPr>
          <a:xfrm>
            <a:off x="2145439" y="1892001"/>
            <a:ext cx="319596" cy="1889886"/>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A654C9-66C7-FCB7-CB4D-C9D6173D5F76}"/>
              </a:ext>
            </a:extLst>
          </p:cNvPr>
          <p:cNvSpPr txBox="1"/>
          <p:nvPr/>
        </p:nvSpPr>
        <p:spPr>
          <a:xfrm>
            <a:off x="9216155" y="809110"/>
            <a:ext cx="1976760"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800" dirty="0">
                <a:latin typeface="Times New Roman" panose="02020603050405020304" pitchFamily="18" charset="0"/>
                <a:cs typeface="Times New Roman" panose="02020603050405020304" pitchFamily="18" charset="0"/>
              </a:rPr>
              <a:t>Keep sash at 18 inches or less while working in the hood</a:t>
            </a:r>
            <a:r>
              <a:rPr lang="en-US" dirty="0">
                <a:latin typeface="Times New Roman" panose="02020603050405020304" pitchFamily="18" charset="0"/>
                <a:cs typeface="Times New Roman" panose="02020603050405020304" pitchFamily="18" charset="0"/>
              </a:rPr>
              <a:t>.</a:t>
            </a:r>
          </a:p>
          <a:p>
            <a:endParaRPr lang="en-US" dirty="0"/>
          </a:p>
        </p:txBody>
      </p:sp>
      <p:sp>
        <p:nvSpPr>
          <p:cNvPr id="13" name="Arrow: Down 12">
            <a:extLst>
              <a:ext uri="{FF2B5EF4-FFF2-40B4-BE49-F238E27FC236}">
                <a16:creationId xmlns:a16="http://schemas.microsoft.com/office/drawing/2014/main" id="{C2CFE732-6FC6-79E9-A275-134535AB9974}"/>
              </a:ext>
            </a:extLst>
          </p:cNvPr>
          <p:cNvSpPr/>
          <p:nvPr/>
        </p:nvSpPr>
        <p:spPr>
          <a:xfrm>
            <a:off x="4439977" y="1665092"/>
            <a:ext cx="319596" cy="118464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81299354-245A-1774-4A9A-A5B1E88A2868}"/>
              </a:ext>
            </a:extLst>
          </p:cNvPr>
          <p:cNvSpPr/>
          <p:nvPr/>
        </p:nvSpPr>
        <p:spPr>
          <a:xfrm>
            <a:off x="2752077" y="2964818"/>
            <a:ext cx="762694" cy="1889886"/>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EAA0C84-0B09-5435-00C5-771861A9129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188" b="100000" l="19409" r="100000"/>
                    </a14:imgEffect>
                  </a14:imgLayer>
                </a14:imgProps>
              </a:ext>
            </a:extLst>
          </a:blip>
          <a:stretch>
            <a:fillRect/>
          </a:stretch>
        </p:blipFill>
        <p:spPr>
          <a:xfrm>
            <a:off x="8045551" y="3429000"/>
            <a:ext cx="1144308" cy="1028429"/>
          </a:xfrm>
          <a:prstGeom prst="rect">
            <a:avLst/>
          </a:prstGeom>
        </p:spPr>
      </p:pic>
      <p:sp>
        <p:nvSpPr>
          <p:cNvPr id="3" name="TextBox 2">
            <a:extLst>
              <a:ext uri="{FF2B5EF4-FFF2-40B4-BE49-F238E27FC236}">
                <a16:creationId xmlns:a16="http://schemas.microsoft.com/office/drawing/2014/main" id="{B3F78482-B44E-FF4D-C152-086C01151380}"/>
              </a:ext>
            </a:extLst>
          </p:cNvPr>
          <p:cNvSpPr txBox="1"/>
          <p:nvPr/>
        </p:nvSpPr>
        <p:spPr>
          <a:xfrm>
            <a:off x="344157" y="204909"/>
            <a:ext cx="267896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Near the fume hood</a:t>
            </a:r>
          </a:p>
        </p:txBody>
      </p:sp>
    </p:spTree>
    <p:extLst>
      <p:ext uri="{BB962C8B-B14F-4D97-AF65-F5344CB8AC3E}">
        <p14:creationId xmlns:p14="http://schemas.microsoft.com/office/powerpoint/2010/main" val="113893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B4275F-4634-1604-702B-E0458FFFC1E1}"/>
              </a:ext>
            </a:extLst>
          </p:cNvPr>
          <p:cNvPicPr>
            <a:picLocks noChangeAspect="1"/>
          </p:cNvPicPr>
          <p:nvPr/>
        </p:nvPicPr>
        <p:blipFill>
          <a:blip r:embed="rId3"/>
          <a:stretch>
            <a:fillRect/>
          </a:stretch>
        </p:blipFill>
        <p:spPr>
          <a:xfrm>
            <a:off x="6382816" y="1473549"/>
            <a:ext cx="4376919" cy="4397630"/>
          </a:xfrm>
          <a:prstGeom prst="rect">
            <a:avLst/>
          </a:prstGeom>
        </p:spPr>
      </p:pic>
      <p:pic>
        <p:nvPicPr>
          <p:cNvPr id="6" name="Picture 5">
            <a:extLst>
              <a:ext uri="{FF2B5EF4-FFF2-40B4-BE49-F238E27FC236}">
                <a16:creationId xmlns:a16="http://schemas.microsoft.com/office/drawing/2014/main" id="{563F2AFD-74F5-9739-A4FA-4846553C37D2}"/>
              </a:ext>
            </a:extLst>
          </p:cNvPr>
          <p:cNvPicPr>
            <a:picLocks noChangeAspect="1"/>
          </p:cNvPicPr>
          <p:nvPr/>
        </p:nvPicPr>
        <p:blipFill>
          <a:blip r:embed="rId4"/>
          <a:stretch>
            <a:fillRect/>
          </a:stretch>
        </p:blipFill>
        <p:spPr>
          <a:xfrm>
            <a:off x="467995" y="1022332"/>
            <a:ext cx="4224894" cy="5310076"/>
          </a:xfrm>
          <a:prstGeom prst="rect">
            <a:avLst/>
          </a:prstGeom>
        </p:spPr>
      </p:pic>
      <p:sp>
        <p:nvSpPr>
          <p:cNvPr id="3" name="TextBox 2">
            <a:extLst>
              <a:ext uri="{FF2B5EF4-FFF2-40B4-BE49-F238E27FC236}">
                <a16:creationId xmlns:a16="http://schemas.microsoft.com/office/drawing/2014/main" id="{AE7D8E77-6BAB-D221-6429-CCF968EE7EB1}"/>
              </a:ext>
            </a:extLst>
          </p:cNvPr>
          <p:cNvSpPr txBox="1"/>
          <p:nvPr/>
        </p:nvSpPr>
        <p:spPr>
          <a:xfrm>
            <a:off x="344157" y="204909"/>
            <a:ext cx="267896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Near the fume hood</a:t>
            </a:r>
          </a:p>
        </p:txBody>
      </p:sp>
    </p:spTree>
    <p:extLst>
      <p:ext uri="{BB962C8B-B14F-4D97-AF65-F5344CB8AC3E}">
        <p14:creationId xmlns:p14="http://schemas.microsoft.com/office/powerpoint/2010/main" val="150876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D9BF79-87A8-613A-10BA-36A574C24DAB}"/>
              </a:ext>
            </a:extLst>
          </p:cNvPr>
          <p:cNvPicPr>
            <a:picLocks noChangeAspect="1"/>
          </p:cNvPicPr>
          <p:nvPr/>
        </p:nvPicPr>
        <p:blipFill>
          <a:blip r:embed="rId3"/>
          <a:stretch>
            <a:fillRect/>
          </a:stretch>
        </p:blipFill>
        <p:spPr>
          <a:xfrm>
            <a:off x="3254610" y="1402672"/>
            <a:ext cx="4067070" cy="3340553"/>
          </a:xfrm>
          <a:prstGeom prst="rect">
            <a:avLst/>
          </a:prstGeom>
        </p:spPr>
      </p:pic>
      <p:sp>
        <p:nvSpPr>
          <p:cNvPr id="2" name="TextBox 1">
            <a:extLst>
              <a:ext uri="{FF2B5EF4-FFF2-40B4-BE49-F238E27FC236}">
                <a16:creationId xmlns:a16="http://schemas.microsoft.com/office/drawing/2014/main" id="{B65B91B4-3052-F7B5-AEC5-82B126D6E706}"/>
              </a:ext>
            </a:extLst>
          </p:cNvPr>
          <p:cNvSpPr txBox="1"/>
          <p:nvPr/>
        </p:nvSpPr>
        <p:spPr>
          <a:xfrm>
            <a:off x="344157" y="204909"/>
            <a:ext cx="497429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Near the eye wash station and the safety shower </a:t>
            </a:r>
          </a:p>
        </p:txBody>
      </p:sp>
    </p:spTree>
    <p:extLst>
      <p:ext uri="{BB962C8B-B14F-4D97-AF65-F5344CB8AC3E}">
        <p14:creationId xmlns:p14="http://schemas.microsoft.com/office/powerpoint/2010/main" val="329699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5532B1-F85C-4B8D-F05F-3E6E897A709E}"/>
              </a:ext>
            </a:extLst>
          </p:cNvPr>
          <p:cNvSpPr txBox="1"/>
          <p:nvPr/>
        </p:nvSpPr>
        <p:spPr>
          <a:xfrm>
            <a:off x="2231996" y="548580"/>
            <a:ext cx="5758645" cy="63094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Eyewash Station</a:t>
            </a:r>
          </a:p>
          <a:p>
            <a:pPr algn="ctr"/>
            <a:r>
              <a:rPr lang="en-US" b="1" u="sng" dirty="0">
                <a:latin typeface="Times New Roman" panose="02020603050405020304" pitchFamily="18" charset="0"/>
                <a:cs typeface="Times New Roman" panose="02020603050405020304" pitchFamily="18" charset="0"/>
              </a:rPr>
              <a:t>What to do in case your eyes are exposed to corrosive or injurious substances?</a:t>
            </a:r>
          </a:p>
          <a:p>
            <a:pPr algn="ctr"/>
            <a:endParaRPr lang="en-US" b="1"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Immediately</a:t>
            </a:r>
            <a:r>
              <a:rPr lang="en-US" b="1" dirty="0">
                <a:latin typeface="Times New Roman" panose="02020603050405020304" pitchFamily="18" charset="0"/>
                <a:cs typeface="Times New Roman" panose="02020603050405020304" pitchFamily="18" charset="0"/>
              </a:rPr>
              <a:t> go </a:t>
            </a:r>
            <a:r>
              <a:rPr lang="en-US" dirty="0">
                <a:latin typeface="Times New Roman" panose="02020603050405020304" pitchFamily="18" charset="0"/>
                <a:cs typeface="Times New Roman" panose="02020603050405020304" pitchFamily="18" charset="0"/>
              </a:rPr>
              <a:t>to the eyewash station (the first 10-15 seconds postexposure are very critical).</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Push the pedal to activate the eyewash.</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Flush your eyes with the water.</a:t>
            </a:r>
          </a:p>
          <a:p>
            <a:pPr marL="285750" indent="-285750">
              <a:buFont typeface="Arial" panose="020B0604020202020204" pitchFamily="34" charset="0"/>
              <a:buChar char="•"/>
            </a:pPr>
            <a:r>
              <a:rPr lang="en-US" u="sng" dirty="0">
                <a:latin typeface="Times New Roman" panose="02020603050405020304" pitchFamily="18" charset="0"/>
                <a:cs typeface="Times New Roman" panose="02020603050405020304" pitchFamily="18" charset="0"/>
              </a:rPr>
              <a:t>Keep your eyes open using your fingers</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Gently </a:t>
            </a:r>
            <a:r>
              <a:rPr lang="en-US" u="sng" dirty="0">
                <a:latin typeface="Times New Roman" panose="02020603050405020304" pitchFamily="18" charset="0"/>
                <a:cs typeface="Times New Roman" panose="02020603050405020304" pitchFamily="18" charset="0"/>
              </a:rPr>
              <a:t>roll your eyes</a:t>
            </a:r>
            <a:r>
              <a:rPr lang="en-US" dirty="0">
                <a:latin typeface="Times New Roman" panose="02020603050405020304" pitchFamily="18" charset="0"/>
                <a:cs typeface="Times New Roman" panose="02020603050405020304" pitchFamily="18" charset="0"/>
              </a:rPr>
              <a:t> in all directions to flush out chemicals.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Flush your eyes thoroughly for </a:t>
            </a:r>
            <a:r>
              <a:rPr lang="en-US" b="1" u="sng" dirty="0">
                <a:solidFill>
                  <a:srgbClr val="C00000"/>
                </a:solidFill>
                <a:latin typeface="Times New Roman" panose="02020603050405020304" pitchFamily="18" charset="0"/>
                <a:cs typeface="Times New Roman" panose="02020603050405020304" pitchFamily="18" charset="0"/>
              </a:rPr>
              <a:t>15 minutes</a:t>
            </a:r>
            <a:r>
              <a:rPr lang="en-US" dirty="0">
                <a:latin typeface="Times New Roman" panose="02020603050405020304" pitchFamily="18" charset="0"/>
                <a:cs typeface="Times New Roman" panose="02020603050405020304" pitchFamily="18" charset="0"/>
              </a:rPr>
              <a:t>.</a:t>
            </a:r>
            <a:r>
              <a:rPr lang="en-US" b="1" u="sng"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Notify your lab supervisor.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Seek medical help.</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l"/>
            <a:r>
              <a:rPr lang="en-US" sz="2000" b="1" dirty="0">
                <a:latin typeface="Times New Roman" panose="02020603050405020304" pitchFamily="18" charset="0"/>
                <a:cs typeface="Times New Roman" panose="02020603050405020304" pitchFamily="18" charset="0"/>
              </a:rPr>
              <a:t>Maintaining Emergency Equipment:</a:t>
            </a:r>
          </a:p>
          <a:p>
            <a:pPr marL="285750" indent="-285750">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Weekly activation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plumbed eyewashes is a must to make sure it is functional and have enough flushing fluid.</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Annual testing</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plumbed eyewashes is a must.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7E59B06-511D-4423-21EB-0C874FC1F48C}"/>
              </a:ext>
            </a:extLst>
          </p:cNvPr>
          <p:cNvSpPr txBox="1"/>
          <p:nvPr/>
        </p:nvSpPr>
        <p:spPr>
          <a:xfrm>
            <a:off x="137026" y="74281"/>
            <a:ext cx="497429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Near the eyewash station</a:t>
            </a:r>
          </a:p>
        </p:txBody>
      </p:sp>
    </p:spTree>
    <p:extLst>
      <p:ext uri="{BB962C8B-B14F-4D97-AF65-F5344CB8AC3E}">
        <p14:creationId xmlns:p14="http://schemas.microsoft.com/office/powerpoint/2010/main" val="2546111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15A57A-B32C-8DBC-3D5D-623FC3C9D1EA}"/>
              </a:ext>
            </a:extLst>
          </p:cNvPr>
          <p:cNvSpPr txBox="1"/>
          <p:nvPr/>
        </p:nvSpPr>
        <p:spPr>
          <a:xfrm>
            <a:off x="2678097" y="0"/>
            <a:ext cx="6341616" cy="84023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US"/>
            </a:defPPr>
            <a:lvl1pPr algn="ctr">
              <a:defRPr sz="2400" b="1">
                <a:solidFill>
                  <a:schemeClr val="lt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Safety Shower</a:t>
            </a:r>
          </a:p>
          <a:p>
            <a:pPr algn="l"/>
            <a:r>
              <a:rPr lang="en-US" sz="1800" b="0" u="sng" dirty="0"/>
              <a:t>What to do when your face and/or your body is exposed to corrosive or injurious substances?</a:t>
            </a:r>
          </a:p>
          <a:p>
            <a:pPr marL="285750" indent="-285750" algn="l">
              <a:buFont typeface="Arial" panose="020B0604020202020204" pitchFamily="34" charset="0"/>
              <a:buChar char="•"/>
            </a:pPr>
            <a:r>
              <a:rPr lang="en-US" sz="1800" b="0" dirty="0"/>
              <a:t>Immediately go to the closest safety shower.</a:t>
            </a:r>
          </a:p>
          <a:p>
            <a:pPr marL="285750" indent="-285750" algn="l">
              <a:buFont typeface="Arial" panose="020B0604020202020204" pitchFamily="34" charset="0"/>
              <a:buChar char="•"/>
            </a:pPr>
            <a:r>
              <a:rPr lang="en-US" sz="1800" b="0" dirty="0"/>
              <a:t>Pull the lever to allow the flow of water from the shower.  </a:t>
            </a:r>
          </a:p>
          <a:p>
            <a:pPr marL="285750" indent="-285750" algn="l">
              <a:buFont typeface="Arial" panose="020B0604020202020204" pitchFamily="34" charset="0"/>
              <a:buChar char="•"/>
            </a:pPr>
            <a:r>
              <a:rPr lang="en-US" sz="1800" b="0" dirty="0"/>
              <a:t>Stay under the water stream for </a:t>
            </a:r>
            <a:r>
              <a:rPr lang="en-US" sz="1800" u="sng" dirty="0">
                <a:solidFill>
                  <a:srgbClr val="C00000"/>
                </a:solidFill>
              </a:rPr>
              <a:t>at least 15 minutes</a:t>
            </a:r>
            <a:r>
              <a:rPr lang="en-US" sz="1800" b="0" dirty="0">
                <a:solidFill>
                  <a:srgbClr val="C00000"/>
                </a:solidFill>
              </a:rPr>
              <a:t> </a:t>
            </a:r>
            <a:r>
              <a:rPr lang="en-US" sz="1800" b="0" dirty="0"/>
              <a:t>or as long as possible until the arrival of the medical help. </a:t>
            </a:r>
          </a:p>
          <a:p>
            <a:pPr marL="285750" indent="-285750" algn="l">
              <a:buFont typeface="Arial" panose="020B0604020202020204" pitchFamily="34" charset="0"/>
              <a:buChar char="•"/>
            </a:pPr>
            <a:r>
              <a:rPr lang="en-US" sz="1800" b="0" u="sng" dirty="0"/>
              <a:t>Be careful not to allow the water stream from the safety shower to get into your eyes. It may cause damage to your eyes. </a:t>
            </a:r>
          </a:p>
          <a:p>
            <a:pPr marL="285750" indent="-285750" algn="l">
              <a:buFont typeface="Arial" panose="020B0604020202020204" pitchFamily="34" charset="0"/>
              <a:buChar char="•"/>
            </a:pPr>
            <a:r>
              <a:rPr lang="en-US" sz="1800" b="0" dirty="0"/>
              <a:t>Notify the lab supervisor. </a:t>
            </a:r>
          </a:p>
          <a:p>
            <a:pPr marL="285750" indent="-285750" algn="l">
              <a:buFont typeface="Arial" panose="020B0604020202020204" pitchFamily="34" charset="0"/>
              <a:buChar char="•"/>
            </a:pPr>
            <a:r>
              <a:rPr lang="en-US" sz="1800" b="0" dirty="0"/>
              <a:t>Seek medical help. </a:t>
            </a:r>
          </a:p>
          <a:p>
            <a:pPr algn="l"/>
            <a:endParaRPr lang="en-US" sz="1800" dirty="0">
              <a:solidFill>
                <a:srgbClr val="C00000"/>
              </a:solidFill>
            </a:endParaRPr>
          </a:p>
          <a:p>
            <a:pPr algn="l"/>
            <a:r>
              <a:rPr lang="en-US" sz="1800" dirty="0">
                <a:solidFill>
                  <a:srgbClr val="C00000"/>
                </a:solidFill>
              </a:rPr>
              <a:t>Careful: </a:t>
            </a:r>
            <a:r>
              <a:rPr lang="en-US" sz="1800" u="sng" dirty="0"/>
              <a:t>Don’t use the safety shower to wash your eyes. </a:t>
            </a:r>
          </a:p>
          <a:p>
            <a:pPr marL="285750" indent="-285750" algn="l">
              <a:buFont typeface="Arial" panose="020B0604020202020204" pitchFamily="34" charset="0"/>
              <a:buChar char="•"/>
            </a:pPr>
            <a:r>
              <a:rPr lang="en-US" sz="1800" b="0" dirty="0"/>
              <a:t>The water stream from the safety shower can cause damage to your eyes. </a:t>
            </a:r>
          </a:p>
          <a:p>
            <a:pPr marL="285750" indent="-285750" algn="l">
              <a:buFont typeface="Arial" panose="020B0604020202020204" pitchFamily="34" charset="0"/>
              <a:buChar char="•"/>
            </a:pPr>
            <a:r>
              <a:rPr lang="en-US" sz="1800" b="0" dirty="0"/>
              <a:t>In case your eyes and your body are exposed to corrosive or injurious substances, then use the eyewash station to thoroughly wash your eyes, and at the same time use the safety shower to wash your body. </a:t>
            </a:r>
          </a:p>
          <a:p>
            <a:pPr algn="l"/>
            <a:r>
              <a:rPr lang="en-US" sz="2000" b="1" dirty="0">
                <a:latin typeface="Times New Roman" panose="02020603050405020304" pitchFamily="18" charset="0"/>
                <a:cs typeface="Times New Roman" panose="02020603050405020304" pitchFamily="18" charset="0"/>
              </a:rPr>
              <a:t>Maintaining Emergency Equipment:</a:t>
            </a:r>
          </a:p>
          <a:p>
            <a:pPr algn="l"/>
            <a:endParaRPr lang="en-US" sz="14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800" b="0" dirty="0"/>
              <a:t>Periodically check the safety shower to ensure that access to the shower is not blocked.</a:t>
            </a:r>
          </a:p>
          <a:p>
            <a:pPr marL="285750" indent="-285750" algn="l">
              <a:buFont typeface="Arial" panose="020B0604020202020204" pitchFamily="34" charset="0"/>
              <a:buChar char="•"/>
            </a:pPr>
            <a:r>
              <a:rPr lang="en-US" sz="1800" b="0" dirty="0"/>
              <a:t>Periodically inspect the safety shower visually to ensure that there are no broken parts or leakage.</a:t>
            </a:r>
          </a:p>
          <a:p>
            <a:pPr marL="285750" indent="-285750" algn="l">
              <a:buFont typeface="Arial" panose="020B0604020202020204" pitchFamily="34" charset="0"/>
              <a:buChar char="•"/>
            </a:pPr>
            <a:r>
              <a:rPr lang="en-US" sz="1800" u="sng" dirty="0">
                <a:latin typeface="Times New Roman" panose="02020603050405020304" pitchFamily="18" charset="0"/>
                <a:cs typeface="Times New Roman" panose="02020603050405020304" pitchFamily="18" charset="0"/>
              </a:rPr>
              <a:t>Annual testing</a:t>
            </a:r>
            <a:r>
              <a:rPr lang="en-US" sz="1800"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safety shower is a must. </a:t>
            </a:r>
            <a:endParaRPr lang="en-US" sz="1800" b="0" dirty="0"/>
          </a:p>
          <a:p>
            <a:pPr marL="285750" indent="-285750" algn="l">
              <a:buFont typeface="Arial" panose="020B0604020202020204" pitchFamily="34" charset="0"/>
              <a:buChar char="•"/>
            </a:pPr>
            <a:endParaRPr lang="en-US" sz="1400" b="0" dirty="0"/>
          </a:p>
          <a:p>
            <a:pPr marL="285750" indent="-285750" algn="l">
              <a:buFont typeface="Arial" panose="020B0604020202020204" pitchFamily="34" charset="0"/>
              <a:buChar char="•"/>
            </a:pPr>
            <a:endParaRPr lang="en-US" sz="1800" b="0" dirty="0"/>
          </a:p>
          <a:p>
            <a:pPr marL="285750" indent="-285750" algn="l">
              <a:buFont typeface="Arial" panose="020B0604020202020204" pitchFamily="34" charset="0"/>
              <a:buChar char="•"/>
            </a:pPr>
            <a:endParaRPr lang="en-US" sz="1800" b="0" dirty="0"/>
          </a:p>
          <a:p>
            <a:pPr marL="285750" indent="-285750" algn="l">
              <a:buFont typeface="Arial" panose="020B0604020202020204" pitchFamily="34" charset="0"/>
              <a:buChar char="•"/>
            </a:pPr>
            <a:endParaRPr lang="en-US" sz="1800" b="0" dirty="0"/>
          </a:p>
        </p:txBody>
      </p:sp>
      <p:sp>
        <p:nvSpPr>
          <p:cNvPr id="2" name="TextBox 1">
            <a:extLst>
              <a:ext uri="{FF2B5EF4-FFF2-40B4-BE49-F238E27FC236}">
                <a16:creationId xmlns:a16="http://schemas.microsoft.com/office/drawing/2014/main" id="{FB0AA94B-93DA-1046-914F-41C2B1AB8806}"/>
              </a:ext>
            </a:extLst>
          </p:cNvPr>
          <p:cNvSpPr txBox="1"/>
          <p:nvPr/>
        </p:nvSpPr>
        <p:spPr>
          <a:xfrm>
            <a:off x="137026" y="74281"/>
            <a:ext cx="244755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Near the safety shower</a:t>
            </a:r>
          </a:p>
        </p:txBody>
      </p:sp>
    </p:spTree>
    <p:extLst>
      <p:ext uri="{BB962C8B-B14F-4D97-AF65-F5344CB8AC3E}">
        <p14:creationId xmlns:p14="http://schemas.microsoft.com/office/powerpoint/2010/main" val="1219848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ierarchy of Controls | NIOSH | CDC">
            <a:extLst>
              <a:ext uri="{FF2B5EF4-FFF2-40B4-BE49-F238E27FC236}">
                <a16:creationId xmlns:a16="http://schemas.microsoft.com/office/drawing/2014/main" id="{0A0088B6-BDFD-D479-0AD7-03A2BDA54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603" y="1154887"/>
            <a:ext cx="6775867" cy="4548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9C79FE-78D7-FED9-E16A-63260653257C}"/>
              </a:ext>
            </a:extLst>
          </p:cNvPr>
          <p:cNvSpPr txBox="1"/>
          <p:nvPr/>
        </p:nvSpPr>
        <p:spPr>
          <a:xfrm>
            <a:off x="344157" y="204909"/>
            <a:ext cx="464772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On a wall where lab personnel can see it clearly </a:t>
            </a:r>
          </a:p>
        </p:txBody>
      </p:sp>
    </p:spTree>
    <p:extLst>
      <p:ext uri="{BB962C8B-B14F-4D97-AF65-F5344CB8AC3E}">
        <p14:creationId xmlns:p14="http://schemas.microsoft.com/office/powerpoint/2010/main" val="173864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com: No Smoking Eating Or Drinking Sign with Graphic ...">
            <a:extLst>
              <a:ext uri="{FF2B5EF4-FFF2-40B4-BE49-F238E27FC236}">
                <a16:creationId xmlns:a16="http://schemas.microsoft.com/office/drawing/2014/main" id="{F7EF7E5D-2A98-FAC4-7339-EDC6580FB8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846" b="12198"/>
          <a:stretch/>
        </p:blipFill>
        <p:spPr bwMode="auto">
          <a:xfrm>
            <a:off x="3920331" y="2210539"/>
            <a:ext cx="4351338" cy="34356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5EC7BB-A66C-6BE1-7D2A-54CCEDF39F36}"/>
              </a:ext>
            </a:extLst>
          </p:cNvPr>
          <p:cNvSpPr txBox="1"/>
          <p:nvPr/>
        </p:nvSpPr>
        <p:spPr>
          <a:xfrm>
            <a:off x="97653" y="1085606"/>
            <a:ext cx="142323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On lab doors</a:t>
            </a:r>
          </a:p>
        </p:txBody>
      </p:sp>
    </p:spTree>
    <p:extLst>
      <p:ext uri="{BB962C8B-B14F-4D97-AF65-F5344CB8AC3E}">
        <p14:creationId xmlns:p14="http://schemas.microsoft.com/office/powerpoint/2010/main" val="72171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0E1F5-E8D0-CF76-46A3-89E66145CF8C}"/>
              </a:ext>
            </a:extLst>
          </p:cNvPr>
          <p:cNvPicPr>
            <a:picLocks noChangeAspect="1"/>
          </p:cNvPicPr>
          <p:nvPr/>
        </p:nvPicPr>
        <p:blipFill>
          <a:blip r:embed="rId3"/>
          <a:stretch>
            <a:fillRect/>
          </a:stretch>
        </p:blipFill>
        <p:spPr>
          <a:xfrm>
            <a:off x="3296784" y="1342509"/>
            <a:ext cx="5992887" cy="4493141"/>
          </a:xfrm>
          <a:prstGeom prst="rect">
            <a:avLst/>
          </a:prstGeom>
        </p:spPr>
      </p:pic>
      <p:sp>
        <p:nvSpPr>
          <p:cNvPr id="3" name="TextBox 2">
            <a:extLst>
              <a:ext uri="{FF2B5EF4-FFF2-40B4-BE49-F238E27FC236}">
                <a16:creationId xmlns:a16="http://schemas.microsoft.com/office/drawing/2014/main" id="{CD689F5B-9F7B-CCE1-9023-0C5FC36FDEA6}"/>
              </a:ext>
            </a:extLst>
          </p:cNvPr>
          <p:cNvSpPr txBox="1"/>
          <p:nvPr/>
        </p:nvSpPr>
        <p:spPr>
          <a:xfrm>
            <a:off x="342901" y="398497"/>
            <a:ext cx="288549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lab doors and elevators</a:t>
            </a:r>
          </a:p>
        </p:txBody>
      </p:sp>
    </p:spTree>
    <p:extLst>
      <p:ext uri="{BB962C8B-B14F-4D97-AF65-F5344CB8AC3E}">
        <p14:creationId xmlns:p14="http://schemas.microsoft.com/office/powerpoint/2010/main" val="3881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79B780D-3F3A-D712-ED3C-155F18E639AA}"/>
              </a:ext>
            </a:extLst>
          </p:cNvPr>
          <p:cNvSpPr/>
          <p:nvPr/>
        </p:nvSpPr>
        <p:spPr>
          <a:xfrm>
            <a:off x="4385569" y="1981200"/>
            <a:ext cx="5903650" cy="4357455"/>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497F0D80-F9D6-9468-4DBB-78E359F454BE}"/>
              </a:ext>
            </a:extLst>
          </p:cNvPr>
          <p:cNvSpPr txBox="1"/>
          <p:nvPr/>
        </p:nvSpPr>
        <p:spPr>
          <a:xfrm>
            <a:off x="4385569" y="2082435"/>
            <a:ext cx="5903650" cy="4154984"/>
          </a:xfrm>
          <a:prstGeom prst="rect">
            <a:avLst/>
          </a:prstGeom>
          <a:noFill/>
        </p:spPr>
        <p:txBody>
          <a:bodyPr wrap="square" rtlCol="0">
            <a:spAutoFit/>
          </a:bodyPr>
          <a:lstStyle>
            <a:defPPr>
              <a:defRPr lang="en-US"/>
            </a:defPPr>
            <a:lvl1pPr algn="ctr">
              <a:defRPr b="1">
                <a:latin typeface="Times New Roman" panose="02020603050405020304" pitchFamily="18" charset="0"/>
                <a:cs typeface="Times New Roman" panose="02020603050405020304" pitchFamily="18" charset="0"/>
              </a:defRPr>
            </a:lvl1pPr>
          </a:lstStyle>
          <a:p>
            <a:r>
              <a:rPr lang="en-US" sz="6600" dirty="0">
                <a:solidFill>
                  <a:srgbClr val="FF0000"/>
                </a:solidFill>
              </a:rPr>
              <a:t>Lab Authorized Trained Personnel</a:t>
            </a:r>
          </a:p>
          <a:p>
            <a:r>
              <a:rPr lang="en-US" sz="6600" dirty="0">
                <a:solidFill>
                  <a:srgbClr val="FF0000"/>
                </a:solidFill>
              </a:rPr>
              <a:t>Only </a:t>
            </a:r>
            <a:endParaRPr lang="en-US" sz="6600" u="sng" dirty="0">
              <a:solidFill>
                <a:srgbClr val="FF0000"/>
              </a:solidFill>
            </a:endParaRPr>
          </a:p>
        </p:txBody>
      </p:sp>
      <p:sp>
        <p:nvSpPr>
          <p:cNvPr id="3" name="TextBox 2">
            <a:extLst>
              <a:ext uri="{FF2B5EF4-FFF2-40B4-BE49-F238E27FC236}">
                <a16:creationId xmlns:a16="http://schemas.microsoft.com/office/drawing/2014/main" id="{E46E0D13-A7BE-5F15-23B0-9A20A3F301E3}"/>
              </a:ext>
            </a:extLst>
          </p:cNvPr>
          <p:cNvSpPr txBox="1"/>
          <p:nvPr/>
        </p:nvSpPr>
        <p:spPr>
          <a:xfrm>
            <a:off x="97653" y="1085606"/>
            <a:ext cx="1423237"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On lab doors</a:t>
            </a:r>
          </a:p>
        </p:txBody>
      </p:sp>
    </p:spTree>
    <p:extLst>
      <p:ext uri="{BB962C8B-B14F-4D97-AF65-F5344CB8AC3E}">
        <p14:creationId xmlns:p14="http://schemas.microsoft.com/office/powerpoint/2010/main" val="395152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B9D2FF-2AE4-0D88-EB4F-73356EA81BD4}"/>
              </a:ext>
            </a:extLst>
          </p:cNvPr>
          <p:cNvPicPr>
            <a:picLocks noGrp="1" noChangeAspect="1"/>
          </p:cNvPicPr>
          <p:nvPr>
            <p:ph idx="1"/>
          </p:nvPr>
        </p:nvPicPr>
        <p:blipFill>
          <a:blip r:embed="rId3"/>
          <a:stretch>
            <a:fillRect/>
          </a:stretch>
        </p:blipFill>
        <p:spPr>
          <a:xfrm>
            <a:off x="4281664" y="4125514"/>
            <a:ext cx="3628671" cy="2035826"/>
          </a:xfrm>
          <a:prstGeom prst="rect">
            <a:avLst/>
          </a:prstGeom>
        </p:spPr>
      </p:pic>
      <p:sp>
        <p:nvSpPr>
          <p:cNvPr id="5" name="Rectangle: Rounded Corners 4">
            <a:extLst>
              <a:ext uri="{FF2B5EF4-FFF2-40B4-BE49-F238E27FC236}">
                <a16:creationId xmlns:a16="http://schemas.microsoft.com/office/drawing/2014/main" id="{DA43A5A7-237A-B5ED-5C5F-C2E7961DBCAF}"/>
              </a:ext>
            </a:extLst>
          </p:cNvPr>
          <p:cNvSpPr/>
          <p:nvPr/>
        </p:nvSpPr>
        <p:spPr>
          <a:xfrm>
            <a:off x="3144175" y="1847850"/>
            <a:ext cx="5903650" cy="4357455"/>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1DF02F8F-6A4C-B6D5-5F43-92502C61E0E8}"/>
              </a:ext>
            </a:extLst>
          </p:cNvPr>
          <p:cNvSpPr txBox="1"/>
          <p:nvPr/>
        </p:nvSpPr>
        <p:spPr>
          <a:xfrm>
            <a:off x="3144175" y="1949085"/>
            <a:ext cx="5903650" cy="2308324"/>
          </a:xfrm>
          <a:prstGeom prst="rect">
            <a:avLst/>
          </a:prstGeom>
          <a:noFill/>
        </p:spPr>
        <p:txBody>
          <a:bodyPr wrap="square" rtlCol="0">
            <a:spAutoFit/>
          </a:bodyPr>
          <a:lstStyle>
            <a:defPPr>
              <a:defRPr lang="en-US"/>
            </a:defPPr>
            <a:lvl1pPr algn="ctr">
              <a:defRPr b="1">
                <a:latin typeface="Times New Roman" panose="02020603050405020304" pitchFamily="18" charset="0"/>
                <a:cs typeface="Times New Roman" panose="02020603050405020304" pitchFamily="18" charset="0"/>
              </a:defRPr>
            </a:lvl1pPr>
          </a:lstStyle>
          <a:p>
            <a:r>
              <a:rPr lang="en-US" sz="4800" dirty="0">
                <a:solidFill>
                  <a:srgbClr val="FF0000"/>
                </a:solidFill>
              </a:rPr>
              <a:t>Wah Your Hands  Before Leaving the Lab</a:t>
            </a:r>
            <a:endParaRPr lang="en-US" sz="4800" u="sng" dirty="0">
              <a:solidFill>
                <a:srgbClr val="FF0000"/>
              </a:solidFill>
            </a:endParaRPr>
          </a:p>
        </p:txBody>
      </p:sp>
      <p:sp>
        <p:nvSpPr>
          <p:cNvPr id="3" name="TextBox 2">
            <a:extLst>
              <a:ext uri="{FF2B5EF4-FFF2-40B4-BE49-F238E27FC236}">
                <a16:creationId xmlns:a16="http://schemas.microsoft.com/office/drawing/2014/main" id="{B76D9C88-68C7-DE33-EF5D-602F9C5E0D14}"/>
              </a:ext>
            </a:extLst>
          </p:cNvPr>
          <p:cNvSpPr txBox="1"/>
          <p:nvPr/>
        </p:nvSpPr>
        <p:spPr>
          <a:xfrm>
            <a:off x="240264" y="1154277"/>
            <a:ext cx="268954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Above the sink in each lab </a:t>
            </a:r>
          </a:p>
        </p:txBody>
      </p:sp>
    </p:spTree>
    <p:extLst>
      <p:ext uri="{BB962C8B-B14F-4D97-AF65-F5344CB8AC3E}">
        <p14:creationId xmlns:p14="http://schemas.microsoft.com/office/powerpoint/2010/main" val="29267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4452BD-49D9-C227-3484-811840AF60A3}"/>
              </a:ext>
            </a:extLst>
          </p:cNvPr>
          <p:cNvSpPr txBox="1"/>
          <p:nvPr/>
        </p:nvSpPr>
        <p:spPr>
          <a:xfrm>
            <a:off x="3392934" y="1964474"/>
            <a:ext cx="5360541" cy="2431435"/>
          </a:xfrm>
          <a:prstGeom prst="rect">
            <a:avLst/>
          </a:prstGeom>
          <a:noFill/>
          <a:ln>
            <a:solidFill>
              <a:schemeClr val="bg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b="1">
                <a:latin typeface="Times New Roman" panose="02020603050405020304" pitchFamily="18" charset="0"/>
                <a:cs typeface="Times New Roman" panose="02020603050405020304" pitchFamily="18" charset="0"/>
              </a:defRPr>
            </a:lvl1pPr>
          </a:lstStyle>
          <a:p>
            <a:r>
              <a:rPr lang="en-US" sz="3200" dirty="0"/>
              <a:t>Label Containers Properly</a:t>
            </a:r>
          </a:p>
          <a:p>
            <a:pPr algn="l"/>
            <a:r>
              <a:rPr lang="en-US" sz="2400" b="0" dirty="0"/>
              <a:t>Labels should include the following: </a:t>
            </a:r>
          </a:p>
          <a:p>
            <a:pPr marL="457200" indent="-457200" algn="l">
              <a:buFont typeface="Arial" panose="020B0604020202020204" pitchFamily="34" charset="0"/>
              <a:buChar char="•"/>
            </a:pPr>
            <a:r>
              <a:rPr lang="en-US" sz="2400" b="0" dirty="0"/>
              <a:t>Full name of the chemical.</a:t>
            </a:r>
          </a:p>
          <a:p>
            <a:pPr marL="457200" indent="-457200" algn="l">
              <a:buFont typeface="Arial" panose="020B0604020202020204" pitchFamily="34" charset="0"/>
              <a:buChar char="•"/>
            </a:pPr>
            <a:r>
              <a:rPr lang="en-US" sz="2400" b="0" dirty="0"/>
              <a:t>Concentration. </a:t>
            </a:r>
          </a:p>
          <a:p>
            <a:pPr marL="457200" indent="-457200" algn="l">
              <a:buFont typeface="Arial" panose="020B0604020202020204" pitchFamily="34" charset="0"/>
              <a:buChar char="•"/>
            </a:pPr>
            <a:r>
              <a:rPr lang="en-US" sz="2400" b="0" dirty="0"/>
              <a:t>Chemical hazard.</a:t>
            </a:r>
          </a:p>
          <a:p>
            <a:pPr marL="457200" indent="-457200" algn="l">
              <a:buFont typeface="Arial" panose="020B0604020202020204" pitchFamily="34" charset="0"/>
              <a:buChar char="•"/>
            </a:pPr>
            <a:r>
              <a:rPr lang="en-US" sz="2400" b="0" dirty="0"/>
              <a:t>Chemical formula (optional).</a:t>
            </a:r>
          </a:p>
        </p:txBody>
      </p:sp>
      <p:sp>
        <p:nvSpPr>
          <p:cNvPr id="5" name="Rectangle: Rounded Corners 4">
            <a:extLst>
              <a:ext uri="{FF2B5EF4-FFF2-40B4-BE49-F238E27FC236}">
                <a16:creationId xmlns:a16="http://schemas.microsoft.com/office/drawing/2014/main" id="{0BFE8C6C-3160-032D-832C-44154D83851C}"/>
              </a:ext>
            </a:extLst>
          </p:cNvPr>
          <p:cNvSpPr/>
          <p:nvPr/>
        </p:nvSpPr>
        <p:spPr>
          <a:xfrm>
            <a:off x="3144174" y="1847850"/>
            <a:ext cx="6457025" cy="4191000"/>
          </a:xfrm>
          <a:prstGeom prst="round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3AC96B32-339F-72DE-9069-123EA50EFB32}"/>
              </a:ext>
            </a:extLst>
          </p:cNvPr>
          <p:cNvPicPr>
            <a:picLocks noChangeAspect="1"/>
          </p:cNvPicPr>
          <p:nvPr/>
        </p:nvPicPr>
        <p:blipFill rotWithShape="1">
          <a:blip r:embed="rId3"/>
          <a:srcRect l="9366" t="7408" r="9654" b="13518"/>
          <a:stretch/>
        </p:blipFill>
        <p:spPr>
          <a:xfrm>
            <a:off x="7515226" y="2974761"/>
            <a:ext cx="2000250" cy="2560472"/>
          </a:xfrm>
          <a:prstGeom prst="rect">
            <a:avLst/>
          </a:prstGeom>
        </p:spPr>
      </p:pic>
      <p:sp>
        <p:nvSpPr>
          <p:cNvPr id="7" name="TextBox 6">
            <a:extLst>
              <a:ext uri="{FF2B5EF4-FFF2-40B4-BE49-F238E27FC236}">
                <a16:creationId xmlns:a16="http://schemas.microsoft.com/office/drawing/2014/main" id="{1044F838-2822-4666-6AB5-A50E7FF80A73}"/>
              </a:ext>
            </a:extLst>
          </p:cNvPr>
          <p:cNvSpPr txBox="1"/>
          <p:nvPr/>
        </p:nvSpPr>
        <p:spPr>
          <a:xfrm>
            <a:off x="8093869" y="4897527"/>
            <a:ext cx="909638" cy="276999"/>
          </a:xfrm>
          <a:prstGeom prst="rect">
            <a:avLst/>
          </a:prstGeom>
          <a:solidFill>
            <a:schemeClr val="bg1"/>
          </a:solidFill>
        </p:spPr>
        <p:txBody>
          <a:bodyPr wrap="square" rtlCol="0">
            <a:spAutoFit/>
          </a:bodyPr>
          <a:lstStyle/>
          <a:p>
            <a:r>
              <a:rPr lang="en-US" sz="1200" b="1" dirty="0">
                <a:latin typeface="Times New Roman" panose="02020603050405020304" pitchFamily="18" charset="0"/>
                <a:cs typeface="Times New Roman" panose="02020603050405020304" pitchFamily="18" charset="0"/>
              </a:rPr>
              <a:t>Corrosive</a:t>
            </a:r>
          </a:p>
        </p:txBody>
      </p:sp>
      <p:sp>
        <p:nvSpPr>
          <p:cNvPr id="8" name="TextBox 7">
            <a:extLst>
              <a:ext uri="{FF2B5EF4-FFF2-40B4-BE49-F238E27FC236}">
                <a16:creationId xmlns:a16="http://schemas.microsoft.com/office/drawing/2014/main" id="{02D54A52-762C-FC7F-64F9-B0A0E41447B2}"/>
              </a:ext>
            </a:extLst>
          </p:cNvPr>
          <p:cNvSpPr txBox="1"/>
          <p:nvPr/>
        </p:nvSpPr>
        <p:spPr>
          <a:xfrm>
            <a:off x="8043863" y="3824110"/>
            <a:ext cx="1009650" cy="430887"/>
          </a:xfrm>
          <a:prstGeom prst="rect">
            <a:avLst/>
          </a:prstGeom>
          <a:solidFill>
            <a:schemeClr val="bg1"/>
          </a:solidFill>
        </p:spPr>
        <p:txBody>
          <a:bodyPr wrap="square" rtlCol="0">
            <a:spAutoFit/>
          </a:bodyPr>
          <a:lstStyle/>
          <a:p>
            <a:pPr algn="ctr"/>
            <a:r>
              <a:rPr lang="en-US" sz="1100" b="1" dirty="0">
                <a:latin typeface="Times New Roman" panose="02020603050405020304" pitchFamily="18" charset="0"/>
                <a:cs typeface="Times New Roman" panose="02020603050405020304" pitchFamily="18" charset="0"/>
              </a:rPr>
              <a:t>Hydrochloric acid </a:t>
            </a:r>
          </a:p>
        </p:txBody>
      </p:sp>
      <p:sp>
        <p:nvSpPr>
          <p:cNvPr id="3" name="TextBox 2">
            <a:extLst>
              <a:ext uri="{FF2B5EF4-FFF2-40B4-BE49-F238E27FC236}">
                <a16:creationId xmlns:a16="http://schemas.microsoft.com/office/drawing/2014/main" id="{ED91FACE-40C3-F9C9-FE66-20CBEA3592C9}"/>
              </a:ext>
            </a:extLst>
          </p:cNvPr>
          <p:cNvSpPr txBox="1"/>
          <p:nvPr/>
        </p:nvSpPr>
        <p:spPr>
          <a:xfrm>
            <a:off x="344157" y="204909"/>
            <a:ext cx="464772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On a wall where lab personnel can see it clearly </a:t>
            </a:r>
          </a:p>
        </p:txBody>
      </p:sp>
    </p:spTree>
    <p:extLst>
      <p:ext uri="{BB962C8B-B14F-4D97-AF65-F5344CB8AC3E}">
        <p14:creationId xmlns:p14="http://schemas.microsoft.com/office/powerpoint/2010/main" val="382420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826DEA-9C7D-3C37-FE7E-B4B0035565CA}"/>
              </a:ext>
            </a:extLst>
          </p:cNvPr>
          <p:cNvSpPr>
            <a:spLocks noGrp="1"/>
          </p:cNvSpPr>
          <p:nvPr>
            <p:ph sz="half" idx="1"/>
          </p:nvPr>
        </p:nvSpPr>
        <p:spPr>
          <a:xfrm>
            <a:off x="3894343" y="1094347"/>
            <a:ext cx="5944982" cy="5619565"/>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marL="0" indent="0" algn="ctr">
              <a:buNone/>
            </a:pPr>
            <a:r>
              <a:rPr lang="en-US" sz="1400" b="1" u="sng" dirty="0">
                <a:solidFill>
                  <a:schemeClr val="bg1"/>
                </a:solidFill>
                <a:latin typeface="Times New Roman" panose="02020603050405020304" pitchFamily="18" charset="0"/>
                <a:cs typeface="Times New Roman" panose="02020603050405020304" pitchFamily="18" charset="0"/>
              </a:rPr>
              <a:t>General Lab Safety</a:t>
            </a:r>
            <a:r>
              <a:rPr lang="en-US" sz="1400" b="1" dirty="0">
                <a:solidFill>
                  <a:schemeClr val="bg1"/>
                </a:solidFill>
                <a:latin typeface="Times New Roman" panose="02020603050405020304" pitchFamily="18" charset="0"/>
                <a:cs typeface="Times New Roman" panose="02020603050405020304" pitchFamily="18" charset="0"/>
              </a:rPr>
              <a:t> </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No food or drink in the lab. </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No smoking.</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Handle broken glassware carefully.</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Hands should be washed with soap and water frequently throughout the day. </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Hands should be washed after handling any hazardous materials, after the removal of gloves, and before leaving the laboratory.   </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Emergency exit should be clear.</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Avoid mouth pipetting and use mechanical pipettes instead. </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Place different lab wastes in their containers. Do not place them in the regular trash.</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Pay attention to sharps in the lab. Do not place them in the regular trash. </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Autoclave biological hazards before getting rid of them in the regular trash. </a:t>
            </a:r>
          </a:p>
          <a:p>
            <a:pPr lvl="1">
              <a:lnSpc>
                <a:spcPct val="107000"/>
              </a:lnSpc>
              <a:spcBef>
                <a:spcPts val="0"/>
              </a:spcBef>
              <a:spcAft>
                <a:spcPts val="800"/>
              </a:spcAft>
            </a:pP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All containers should be labeled properly (even water should be labeled). </a:t>
            </a:r>
          </a:p>
          <a:p>
            <a:endParaRPr lang="en-US" sz="1050"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D074BBD-C46E-8446-3CE6-47728E0ACCE2}"/>
              </a:ext>
            </a:extLst>
          </p:cNvPr>
          <p:cNvSpPr txBox="1"/>
          <p:nvPr/>
        </p:nvSpPr>
        <p:spPr>
          <a:xfrm>
            <a:off x="344157" y="204909"/>
            <a:ext cx="464772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On a wall where lab personnel can see it clearly </a:t>
            </a:r>
          </a:p>
        </p:txBody>
      </p:sp>
    </p:spTree>
    <p:extLst>
      <p:ext uri="{BB962C8B-B14F-4D97-AF65-F5344CB8AC3E}">
        <p14:creationId xmlns:p14="http://schemas.microsoft.com/office/powerpoint/2010/main" val="119173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03A1D8A3-C2FF-75A4-9CCF-DF384FFDB53F}"/>
              </a:ext>
            </a:extLst>
          </p:cNvPr>
          <p:cNvSpPr>
            <a:spLocks noGrp="1"/>
          </p:cNvSpPr>
          <p:nvPr>
            <p:ph sz="half" idx="1"/>
          </p:nvPr>
        </p:nvSpPr>
        <p:spPr>
          <a:xfrm>
            <a:off x="3894343" y="1094347"/>
            <a:ext cx="5181599" cy="5619565"/>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marL="0" indent="0" algn="ctr">
              <a:buNone/>
            </a:pPr>
            <a:r>
              <a:rPr lang="en-US" sz="2000" b="1" u="sng" dirty="0">
                <a:latin typeface="Times New Roman" panose="02020603050405020304" pitchFamily="18" charset="0"/>
                <a:cs typeface="Times New Roman" panose="02020603050405020304" pitchFamily="18" charset="0"/>
              </a:rPr>
              <a:t>Do</a:t>
            </a:r>
            <a:r>
              <a:rPr lang="en-US" sz="2000" b="1" dirty="0">
                <a:latin typeface="Times New Roman" panose="02020603050405020304" pitchFamily="18" charset="0"/>
                <a:cs typeface="Times New Roman" panose="02020603050405020304" pitchFamily="18" charset="0"/>
              </a:rPr>
              <a:t> </a:t>
            </a:r>
          </a:p>
          <a:p>
            <a:r>
              <a:rPr lang="en-US" sz="1700" dirty="0">
                <a:latin typeface="Times New Roman" panose="02020603050405020304" pitchFamily="18" charset="0"/>
                <a:cs typeface="Times New Roman" panose="02020603050405020304" pitchFamily="18" charset="0"/>
              </a:rPr>
              <a:t>Make sure the fume hood is functioning properly.</a:t>
            </a:r>
          </a:p>
          <a:p>
            <a:r>
              <a:rPr lang="en-US" sz="1700" dirty="0">
                <a:latin typeface="Times New Roman" panose="02020603050405020304" pitchFamily="18" charset="0"/>
                <a:cs typeface="Times New Roman" panose="02020603050405020304" pitchFamily="18" charset="0"/>
              </a:rPr>
              <a:t>Notify the lab technician if the fume hood is not functioning properly.</a:t>
            </a:r>
          </a:p>
          <a:p>
            <a:r>
              <a:rPr lang="en-US" sz="1700" dirty="0">
                <a:latin typeface="Times New Roman" panose="02020603050405020304" pitchFamily="18" charset="0"/>
                <a:cs typeface="Times New Roman" panose="02020603050405020304" pitchFamily="18" charset="0"/>
              </a:rPr>
              <a:t>Keep the sash closed while not working. </a:t>
            </a:r>
          </a:p>
          <a:p>
            <a:r>
              <a:rPr lang="en-US" sz="1700" dirty="0">
                <a:latin typeface="Times New Roman" panose="02020603050405020304" pitchFamily="18" charset="0"/>
                <a:cs typeface="Times New Roman" panose="02020603050405020304" pitchFamily="18" charset="0"/>
              </a:rPr>
              <a:t>Keep chemicals at least 6 inches (~5cm) inside the fume hood.</a:t>
            </a:r>
          </a:p>
          <a:p>
            <a:r>
              <a:rPr lang="en-US" sz="1700" dirty="0">
                <a:latin typeface="Times New Roman" panose="02020603050405020304" pitchFamily="18" charset="0"/>
                <a:cs typeface="Times New Roman" panose="02020603050405020304" pitchFamily="18" charset="0"/>
              </a:rPr>
              <a:t>Notify the lab technician if the fume hood is not functioning properly. </a:t>
            </a:r>
          </a:p>
          <a:p>
            <a:r>
              <a:rPr lang="en-US" sz="1700" dirty="0">
                <a:latin typeface="Times New Roman" panose="02020603050405020304" pitchFamily="18" charset="0"/>
                <a:cs typeface="Times New Roman" panose="02020603050405020304" pitchFamily="18" charset="0"/>
              </a:rPr>
              <a:t>Keep sash at 18 inches or less while working in the hood to protect from chemical splashes/fire/explosion.</a:t>
            </a:r>
          </a:p>
          <a:p>
            <a:r>
              <a:rPr lang="en-US" sz="1700" dirty="0">
                <a:latin typeface="Times New Roman" panose="02020603050405020304" pitchFamily="18" charset="0"/>
                <a:cs typeface="Times New Roman" panose="02020603050405020304" pitchFamily="18" charset="0"/>
              </a:rPr>
              <a:t>Close the sash immediately after you finish your experiment. It will save energy and increase safety.</a:t>
            </a:r>
          </a:p>
          <a:p>
            <a:r>
              <a:rPr lang="en-US" sz="1700" dirty="0">
                <a:latin typeface="Times New Roman" panose="02020603050405020304" pitchFamily="18" charset="0"/>
                <a:cs typeface="Times New Roman" panose="02020603050405020304" pitchFamily="18" charset="0"/>
              </a:rPr>
              <a:t>Remove spark sources or electrical units from the hood while working with flammable liquids or gases.</a:t>
            </a:r>
          </a:p>
          <a:p>
            <a:r>
              <a:rPr lang="en-US" sz="1700" dirty="0">
                <a:latin typeface="Times New Roman" panose="02020603050405020304" pitchFamily="18" charset="0"/>
                <a:cs typeface="Times New Roman" panose="02020603050405020304" pitchFamily="18" charset="0"/>
              </a:rPr>
              <a:t>Perform routine maintenance. </a:t>
            </a:r>
          </a:p>
          <a:p>
            <a:endParaRPr lang="en-US"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39C322C-759E-4B27-0B80-F8D1F17A7B17}"/>
              </a:ext>
            </a:extLst>
          </p:cNvPr>
          <p:cNvSpPr txBox="1"/>
          <p:nvPr/>
        </p:nvSpPr>
        <p:spPr>
          <a:xfrm>
            <a:off x="4110367" y="562249"/>
            <a:ext cx="471404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Proper Use of Fume Hood</a:t>
            </a:r>
            <a:endParaRPr lang="en-US" sz="2800" dirty="0"/>
          </a:p>
        </p:txBody>
      </p:sp>
      <p:sp>
        <p:nvSpPr>
          <p:cNvPr id="2" name="TextBox 1">
            <a:extLst>
              <a:ext uri="{FF2B5EF4-FFF2-40B4-BE49-F238E27FC236}">
                <a16:creationId xmlns:a16="http://schemas.microsoft.com/office/drawing/2014/main" id="{F8D95E42-ADEF-4562-3BD5-B9C1744307F5}"/>
              </a:ext>
            </a:extLst>
          </p:cNvPr>
          <p:cNvSpPr txBox="1"/>
          <p:nvPr/>
        </p:nvSpPr>
        <p:spPr>
          <a:xfrm>
            <a:off x="344157" y="204909"/>
            <a:ext cx="267896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Near the fume hood</a:t>
            </a:r>
          </a:p>
        </p:txBody>
      </p:sp>
    </p:spTree>
    <p:extLst>
      <p:ext uri="{BB962C8B-B14F-4D97-AF65-F5344CB8AC3E}">
        <p14:creationId xmlns:p14="http://schemas.microsoft.com/office/powerpoint/2010/main" val="372571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A7F67E1E-7F4B-0909-32B3-895F32BA6D99}"/>
              </a:ext>
            </a:extLst>
          </p:cNvPr>
          <p:cNvSpPr txBox="1">
            <a:spLocks/>
          </p:cNvSpPr>
          <p:nvPr/>
        </p:nvSpPr>
        <p:spPr>
          <a:xfrm>
            <a:off x="3829981" y="1074198"/>
            <a:ext cx="5181600" cy="5619565"/>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u="sng" dirty="0">
                <a:solidFill>
                  <a:schemeClr val="lt1"/>
                </a:solidFill>
                <a:latin typeface="Times New Roman" panose="02020603050405020304" pitchFamily="18" charset="0"/>
                <a:cs typeface="Times New Roman" panose="02020603050405020304" pitchFamily="18" charset="0"/>
              </a:rPr>
              <a:t>Don’t </a:t>
            </a:r>
          </a:p>
          <a:p>
            <a:r>
              <a:rPr lang="en-US" sz="1700" dirty="0">
                <a:solidFill>
                  <a:schemeClr val="bg1"/>
                </a:solidFill>
                <a:latin typeface="Times New Roman" panose="02020603050405020304" pitchFamily="18" charset="0"/>
                <a:cs typeface="Times New Roman" panose="02020603050405020304" pitchFamily="18" charset="0"/>
              </a:rPr>
              <a:t>Don’t block the airflow.</a:t>
            </a:r>
          </a:p>
          <a:p>
            <a:r>
              <a:rPr lang="en-US" sz="1700" dirty="0">
                <a:solidFill>
                  <a:schemeClr val="bg1"/>
                </a:solidFill>
                <a:latin typeface="Times New Roman" panose="02020603050405020304" pitchFamily="18" charset="0"/>
                <a:cs typeface="Times New Roman" panose="02020603050405020304" pitchFamily="18" charset="0"/>
              </a:rPr>
              <a:t>Don’t store chemicals and equipment inside the fume hood.</a:t>
            </a:r>
          </a:p>
          <a:p>
            <a:r>
              <a:rPr lang="en-US" sz="1700" dirty="0">
                <a:solidFill>
                  <a:schemeClr val="bg1"/>
                </a:solidFill>
                <a:latin typeface="Times New Roman" panose="02020603050405020304" pitchFamily="18" charset="0"/>
                <a:cs typeface="Times New Roman" panose="02020603050405020304" pitchFamily="18" charset="0"/>
              </a:rPr>
              <a:t>Don’t place your head inside the fume hood while working.</a:t>
            </a:r>
          </a:p>
          <a:p>
            <a:r>
              <a:rPr lang="en-US" sz="1700" dirty="0">
                <a:solidFill>
                  <a:schemeClr val="bg1"/>
                </a:solidFill>
                <a:latin typeface="Times New Roman" panose="02020603050405020304" pitchFamily="18" charset="0"/>
                <a:cs typeface="Times New Roman" panose="02020603050405020304" pitchFamily="18" charset="0"/>
              </a:rPr>
              <a:t>Avoid fast movements of your hands inside the fume hood. </a:t>
            </a:r>
          </a:p>
          <a:p>
            <a:r>
              <a:rPr lang="en-US" sz="1700" dirty="0">
                <a:solidFill>
                  <a:schemeClr val="bg1"/>
                </a:solidFill>
                <a:latin typeface="Times New Roman" panose="02020603050405020304" pitchFamily="18" charset="0"/>
                <a:cs typeface="Times New Roman" panose="02020603050405020304" pitchFamily="18" charset="0"/>
              </a:rPr>
              <a:t>Avoid the traffic and fast movements in front of the fume hood. </a:t>
            </a:r>
          </a:p>
          <a:p>
            <a:r>
              <a:rPr lang="en-US" sz="1700" dirty="0">
                <a:solidFill>
                  <a:schemeClr val="bg1"/>
                </a:solidFill>
                <a:latin typeface="Times New Roman" panose="02020603050405020304" pitchFamily="18" charset="0"/>
                <a:cs typeface="Times New Roman" panose="02020603050405020304" pitchFamily="18" charset="0"/>
              </a:rPr>
              <a:t>Don’t remove the airfoil or the baffles.</a:t>
            </a:r>
          </a:p>
          <a:p>
            <a:r>
              <a:rPr lang="en-US" sz="1700" dirty="0">
                <a:solidFill>
                  <a:schemeClr val="bg1"/>
                </a:solidFill>
                <a:latin typeface="Times New Roman" panose="02020603050405020304" pitchFamily="18" charset="0"/>
                <a:cs typeface="Times New Roman" panose="02020603050405020304" pitchFamily="18" charset="0"/>
              </a:rPr>
              <a:t>Don’t use the fume hood sink for disposing of wastes.  </a:t>
            </a:r>
          </a:p>
          <a:p>
            <a:r>
              <a:rPr lang="en-US" sz="1700" dirty="0">
                <a:solidFill>
                  <a:schemeClr val="bg1"/>
                </a:solidFill>
                <a:latin typeface="Times New Roman" panose="02020603050405020304" pitchFamily="18" charset="0"/>
                <a:cs typeface="Times New Roman" panose="02020603050405020304" pitchFamily="18" charset="0"/>
              </a:rPr>
              <a:t>Don’t open the sash completely while the experiment is in progress. </a:t>
            </a:r>
          </a:p>
          <a:p>
            <a:r>
              <a:rPr lang="en-US" sz="1700" dirty="0">
                <a:solidFill>
                  <a:schemeClr val="bg1"/>
                </a:solidFill>
                <a:latin typeface="Times New Roman" panose="02020603050405020304" pitchFamily="18" charset="0"/>
                <a:cs typeface="Times New Roman" panose="02020603050405020304" pitchFamily="18" charset="0"/>
              </a:rPr>
              <a:t>Don’t block the exhaust slot at the back of the fume hood. </a:t>
            </a:r>
          </a:p>
          <a:p>
            <a:r>
              <a:rPr lang="en-US" sz="1700" dirty="0">
                <a:solidFill>
                  <a:schemeClr val="bg1"/>
                </a:solidFill>
                <a:latin typeface="Times New Roman" panose="02020603050405020304" pitchFamily="18" charset="0"/>
                <a:cs typeface="Times New Roman" panose="02020603050405020304" pitchFamily="18" charset="0"/>
              </a:rPr>
              <a:t>Don’t allow excess chemicals to evaporate in the fume hood. </a:t>
            </a:r>
            <a:endParaRPr lang="en-US" sz="17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480C305-9A2D-DF93-59D4-D32C5A71F424}"/>
              </a:ext>
            </a:extLst>
          </p:cNvPr>
          <p:cNvSpPr txBox="1"/>
          <p:nvPr/>
        </p:nvSpPr>
        <p:spPr>
          <a:xfrm>
            <a:off x="4054881" y="550978"/>
            <a:ext cx="471404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Proper Use of Fume Hood</a:t>
            </a:r>
            <a:endParaRPr lang="en-US" sz="2800" dirty="0"/>
          </a:p>
        </p:txBody>
      </p:sp>
      <p:sp>
        <p:nvSpPr>
          <p:cNvPr id="2" name="TextBox 1">
            <a:extLst>
              <a:ext uri="{FF2B5EF4-FFF2-40B4-BE49-F238E27FC236}">
                <a16:creationId xmlns:a16="http://schemas.microsoft.com/office/drawing/2014/main" id="{5DBEE2DB-824A-34A7-F41F-ACD9B522D877}"/>
              </a:ext>
            </a:extLst>
          </p:cNvPr>
          <p:cNvSpPr txBox="1"/>
          <p:nvPr/>
        </p:nvSpPr>
        <p:spPr>
          <a:xfrm>
            <a:off x="344157" y="204909"/>
            <a:ext cx="2678961"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t>Near the fume hood</a:t>
            </a:r>
          </a:p>
        </p:txBody>
      </p:sp>
    </p:spTree>
    <p:extLst>
      <p:ext uri="{BB962C8B-B14F-4D97-AF65-F5344CB8AC3E}">
        <p14:creationId xmlns:p14="http://schemas.microsoft.com/office/powerpoint/2010/main" val="2998682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65B2074A16CC419BEA842A2E4DC049" ma:contentTypeVersion="0" ma:contentTypeDescription="Create a new document." ma:contentTypeScope="" ma:versionID="0bc0aa2ce3c16c71991565536d584c39">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17A9E1-4C67-460B-BBC2-1A442B824B85}"/>
</file>

<file path=customXml/itemProps2.xml><?xml version="1.0" encoding="utf-8"?>
<ds:datastoreItem xmlns:ds="http://schemas.openxmlformats.org/officeDocument/2006/customXml" ds:itemID="{7211A55F-667C-4991-B3C4-D76E7DE7CA5F}"/>
</file>

<file path=customXml/itemProps3.xml><?xml version="1.0" encoding="utf-8"?>
<ds:datastoreItem xmlns:ds="http://schemas.openxmlformats.org/officeDocument/2006/customXml" ds:itemID="{F88363FF-30F8-4C4B-A8C9-E3C88AB407CB}"/>
</file>

<file path=docProps/app.xml><?xml version="1.0" encoding="utf-8"?>
<Properties xmlns="http://schemas.openxmlformats.org/officeDocument/2006/extended-properties" xmlns:vt="http://schemas.openxmlformats.org/officeDocument/2006/docPropsVTypes">
  <TotalTime>104</TotalTime>
  <Words>1068</Words>
  <Application>Microsoft Office PowerPoint</Application>
  <PresentationFormat>Widescreen</PresentationFormat>
  <Paragraphs>141</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Albakri</dc:creator>
  <cp:lastModifiedBy>Asma Albakri</cp:lastModifiedBy>
  <cp:revision>26</cp:revision>
  <dcterms:created xsi:type="dcterms:W3CDTF">2022-10-03T09:32:01Z</dcterms:created>
  <dcterms:modified xsi:type="dcterms:W3CDTF">2022-12-06T12:54:38Z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0x0101005965B2074A16CC419BEA842A2E4DC049</vt:lpwstr>
  </property>
</Properties>
</file>